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9"/>
  </p:notesMasterIdLst>
  <p:handoutMasterIdLst>
    <p:handoutMasterId r:id="rId40"/>
  </p:handoutMasterIdLst>
  <p:sldIdLst>
    <p:sldId id="256" r:id="rId3"/>
    <p:sldId id="451" r:id="rId4"/>
    <p:sldId id="420" r:id="rId5"/>
    <p:sldId id="419" r:id="rId6"/>
    <p:sldId id="424" r:id="rId7"/>
    <p:sldId id="426" r:id="rId8"/>
    <p:sldId id="427" r:id="rId9"/>
    <p:sldId id="428" r:id="rId10"/>
    <p:sldId id="429" r:id="rId11"/>
    <p:sldId id="430" r:id="rId12"/>
    <p:sldId id="431" r:id="rId13"/>
    <p:sldId id="432" r:id="rId14"/>
    <p:sldId id="433" r:id="rId15"/>
    <p:sldId id="434" r:id="rId16"/>
    <p:sldId id="435" r:id="rId17"/>
    <p:sldId id="436" r:id="rId18"/>
    <p:sldId id="437" r:id="rId19"/>
    <p:sldId id="438" r:id="rId20"/>
    <p:sldId id="439" r:id="rId21"/>
    <p:sldId id="440" r:id="rId22"/>
    <p:sldId id="441" r:id="rId23"/>
    <p:sldId id="442" r:id="rId24"/>
    <p:sldId id="443" r:id="rId25"/>
    <p:sldId id="444" r:id="rId26"/>
    <p:sldId id="445" r:id="rId27"/>
    <p:sldId id="447" r:id="rId28"/>
    <p:sldId id="446" r:id="rId29"/>
    <p:sldId id="448" r:id="rId30"/>
    <p:sldId id="449" r:id="rId31"/>
    <p:sldId id="450" r:id="rId32"/>
    <p:sldId id="422" r:id="rId33"/>
    <p:sldId id="423" r:id="rId34"/>
    <p:sldId id="391" r:id="rId35"/>
    <p:sldId id="421" r:id="rId36"/>
    <p:sldId id="388" r:id="rId37"/>
    <p:sldId id="286" r:id="rId3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3178" autoAdjust="0"/>
  </p:normalViewPr>
  <p:slideViewPr>
    <p:cSldViewPr snapToGrid="0">
      <p:cViewPr varScale="1">
        <p:scale>
          <a:sx n="104" d="100"/>
          <a:sy n="104" d="100"/>
        </p:scale>
        <p:origin x="-1206" y="-96"/>
      </p:cViewPr>
      <p:guideLst>
        <p:guide orient="horz" pos="2160"/>
        <p:guide pos="2880"/>
      </p:guideLst>
    </p:cSldViewPr>
  </p:slideViewPr>
  <p:notesTextViewPr>
    <p:cViewPr>
      <p:scale>
        <a:sx n="1" d="1"/>
        <a:sy n="1" d="1"/>
      </p:scale>
      <p:origin x="0" y="0"/>
    </p:cViewPr>
  </p:notesTextViewPr>
  <p:sorterViewPr>
    <p:cViewPr>
      <p:scale>
        <a:sx n="100" d="100"/>
        <a:sy n="100" d="100"/>
      </p:scale>
      <p:origin x="0" y="-26082"/>
    </p:cViewPr>
  </p:sorterViewPr>
  <p:notesViewPr>
    <p:cSldViewPr snapToGrid="0">
      <p:cViewPr varScale="1">
        <p:scale>
          <a:sx n="55" d="100"/>
          <a:sy n="55" d="100"/>
        </p:scale>
        <p:origin x="2838"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5C6B6609-94D7-49D9-B294-CC60D483284F}" type="datetimeFigureOut">
              <a:rPr lang="en-CA" smtClean="0"/>
              <a:pPr/>
              <a:t>14/05/2014</a:t>
            </a:fld>
            <a:endParaRPr lang="en-CA"/>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E824CB91-5ABF-4703-B097-8BA6A42D5EA1}" type="slidenum">
              <a:rPr lang="en-CA" smtClean="0"/>
              <a:pPr/>
              <a:t>‹#›</a:t>
            </a:fld>
            <a:endParaRPr lang="en-CA"/>
          </a:p>
        </p:txBody>
      </p:sp>
    </p:spTree>
    <p:extLst>
      <p:ext uri="{BB962C8B-B14F-4D97-AF65-F5344CB8AC3E}">
        <p14:creationId xmlns:p14="http://schemas.microsoft.com/office/powerpoint/2010/main" xmlns="" val="2883008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EF5509D-D111-4B66-A7F6-29BFB9AE0839}" type="datetimeFigureOut">
              <a:rPr lang="en-CA" smtClean="0"/>
              <a:pPr/>
              <a:t>14/05/2014</a:t>
            </a:fld>
            <a:endParaRPr lang="en-CA"/>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C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F4F2BDE-71A3-4E32-B294-6B5CF54F7D9D}" type="slidenum">
              <a:rPr lang="en-CA" smtClean="0"/>
              <a:pPr/>
              <a:t>‹#›</a:t>
            </a:fld>
            <a:endParaRPr lang="en-CA"/>
          </a:p>
        </p:txBody>
      </p:sp>
    </p:spTree>
    <p:extLst>
      <p:ext uri="{BB962C8B-B14F-4D97-AF65-F5344CB8AC3E}">
        <p14:creationId xmlns:p14="http://schemas.microsoft.com/office/powerpoint/2010/main" xmlns="" val="1725428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F4F2BDE-71A3-4E32-B294-6B5CF54F7D9D}" type="slidenum">
              <a:rPr lang="en-CA" smtClean="0"/>
              <a:pPr/>
              <a:t>3</a:t>
            </a:fld>
            <a:endParaRPr lang="en-CA"/>
          </a:p>
        </p:txBody>
      </p:sp>
    </p:spTree>
    <p:extLst>
      <p:ext uri="{BB962C8B-B14F-4D97-AF65-F5344CB8AC3E}">
        <p14:creationId xmlns:p14="http://schemas.microsoft.com/office/powerpoint/2010/main" xmlns="" val="727752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9EA36C8-7FB3-4DFE-9BBB-E24F7C2B4257}" type="slidenum">
              <a:rPr lang="en-CA" smtClean="0">
                <a:solidFill>
                  <a:prstClr val="black"/>
                </a:solidFill>
              </a:rPr>
              <a:pPr/>
              <a:t>14</a:t>
            </a:fld>
            <a:endParaRPr lang="en-CA">
              <a:solidFill>
                <a:prstClr val="black"/>
              </a:solidFill>
            </a:endParaRPr>
          </a:p>
        </p:txBody>
      </p:sp>
    </p:spTree>
    <p:extLst>
      <p:ext uri="{BB962C8B-B14F-4D97-AF65-F5344CB8AC3E}">
        <p14:creationId xmlns:p14="http://schemas.microsoft.com/office/powerpoint/2010/main" xmlns="" val="1167373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9EA36C8-7FB3-4DFE-9BBB-E24F7C2B4257}" type="slidenum">
              <a:rPr lang="en-CA" smtClean="0">
                <a:solidFill>
                  <a:prstClr val="black"/>
                </a:solidFill>
              </a:rPr>
              <a:pPr/>
              <a:t>15</a:t>
            </a:fld>
            <a:endParaRPr lang="en-CA">
              <a:solidFill>
                <a:prstClr val="black"/>
              </a:solidFill>
            </a:endParaRPr>
          </a:p>
        </p:txBody>
      </p:sp>
    </p:spTree>
    <p:extLst>
      <p:ext uri="{BB962C8B-B14F-4D97-AF65-F5344CB8AC3E}">
        <p14:creationId xmlns:p14="http://schemas.microsoft.com/office/powerpoint/2010/main" xmlns="" val="96240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9EA36C8-7FB3-4DFE-9BBB-E24F7C2B4257}" type="slidenum">
              <a:rPr lang="en-CA" smtClean="0">
                <a:solidFill>
                  <a:prstClr val="black"/>
                </a:solidFill>
              </a:rPr>
              <a:pPr/>
              <a:t>16</a:t>
            </a:fld>
            <a:endParaRPr lang="en-CA">
              <a:solidFill>
                <a:prstClr val="black"/>
              </a:solidFill>
            </a:endParaRPr>
          </a:p>
        </p:txBody>
      </p:sp>
    </p:spTree>
    <p:extLst>
      <p:ext uri="{BB962C8B-B14F-4D97-AF65-F5344CB8AC3E}">
        <p14:creationId xmlns:p14="http://schemas.microsoft.com/office/powerpoint/2010/main" xmlns="" val="3909298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9EA36C8-7FB3-4DFE-9BBB-E24F7C2B4257}" type="slidenum">
              <a:rPr lang="en-CA" smtClean="0">
                <a:solidFill>
                  <a:prstClr val="black"/>
                </a:solidFill>
              </a:rPr>
              <a:pPr/>
              <a:t>17</a:t>
            </a:fld>
            <a:endParaRPr lang="en-CA">
              <a:solidFill>
                <a:prstClr val="black"/>
              </a:solidFill>
            </a:endParaRPr>
          </a:p>
        </p:txBody>
      </p:sp>
    </p:spTree>
    <p:extLst>
      <p:ext uri="{BB962C8B-B14F-4D97-AF65-F5344CB8AC3E}">
        <p14:creationId xmlns:p14="http://schemas.microsoft.com/office/powerpoint/2010/main" xmlns="" val="2500027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9EA36C8-7FB3-4DFE-9BBB-E24F7C2B4257}" type="slidenum">
              <a:rPr lang="en-CA" smtClean="0">
                <a:solidFill>
                  <a:prstClr val="black"/>
                </a:solidFill>
              </a:rPr>
              <a:pPr/>
              <a:t>18</a:t>
            </a:fld>
            <a:endParaRPr lang="en-CA">
              <a:solidFill>
                <a:prstClr val="black"/>
              </a:solidFill>
            </a:endParaRPr>
          </a:p>
        </p:txBody>
      </p:sp>
    </p:spTree>
    <p:extLst>
      <p:ext uri="{BB962C8B-B14F-4D97-AF65-F5344CB8AC3E}">
        <p14:creationId xmlns:p14="http://schemas.microsoft.com/office/powerpoint/2010/main" xmlns="" val="1660468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9EA36C8-7FB3-4DFE-9BBB-E24F7C2B4257}" type="slidenum">
              <a:rPr lang="en-CA" smtClean="0">
                <a:solidFill>
                  <a:prstClr val="black"/>
                </a:solidFill>
              </a:rPr>
              <a:pPr/>
              <a:t>19</a:t>
            </a:fld>
            <a:endParaRPr lang="en-CA">
              <a:solidFill>
                <a:prstClr val="black"/>
              </a:solidFill>
            </a:endParaRPr>
          </a:p>
        </p:txBody>
      </p:sp>
    </p:spTree>
    <p:extLst>
      <p:ext uri="{BB962C8B-B14F-4D97-AF65-F5344CB8AC3E}">
        <p14:creationId xmlns:p14="http://schemas.microsoft.com/office/powerpoint/2010/main" xmlns="" val="3512991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9EA36C8-7FB3-4DFE-9BBB-E24F7C2B4257}" type="slidenum">
              <a:rPr lang="en-CA" smtClean="0">
                <a:solidFill>
                  <a:prstClr val="black"/>
                </a:solidFill>
              </a:rPr>
              <a:pPr/>
              <a:t>20</a:t>
            </a:fld>
            <a:endParaRPr lang="en-CA">
              <a:solidFill>
                <a:prstClr val="black"/>
              </a:solidFill>
            </a:endParaRPr>
          </a:p>
        </p:txBody>
      </p:sp>
    </p:spTree>
    <p:extLst>
      <p:ext uri="{BB962C8B-B14F-4D97-AF65-F5344CB8AC3E}">
        <p14:creationId xmlns:p14="http://schemas.microsoft.com/office/powerpoint/2010/main" xmlns="" val="3400514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9EA36C8-7FB3-4DFE-9BBB-E24F7C2B4257}" type="slidenum">
              <a:rPr lang="en-CA" smtClean="0">
                <a:solidFill>
                  <a:prstClr val="black"/>
                </a:solidFill>
              </a:rPr>
              <a:pPr/>
              <a:t>21</a:t>
            </a:fld>
            <a:endParaRPr lang="en-CA">
              <a:solidFill>
                <a:prstClr val="black"/>
              </a:solidFill>
            </a:endParaRPr>
          </a:p>
        </p:txBody>
      </p:sp>
    </p:spTree>
    <p:extLst>
      <p:ext uri="{BB962C8B-B14F-4D97-AF65-F5344CB8AC3E}">
        <p14:creationId xmlns:p14="http://schemas.microsoft.com/office/powerpoint/2010/main" xmlns="" val="3948383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9EA36C8-7FB3-4DFE-9BBB-E24F7C2B4257}" type="slidenum">
              <a:rPr lang="en-CA" smtClean="0">
                <a:solidFill>
                  <a:prstClr val="black"/>
                </a:solidFill>
              </a:rPr>
              <a:pPr/>
              <a:t>22</a:t>
            </a:fld>
            <a:endParaRPr lang="en-CA">
              <a:solidFill>
                <a:prstClr val="black"/>
              </a:solidFill>
            </a:endParaRPr>
          </a:p>
        </p:txBody>
      </p:sp>
    </p:spTree>
    <p:extLst>
      <p:ext uri="{BB962C8B-B14F-4D97-AF65-F5344CB8AC3E}">
        <p14:creationId xmlns:p14="http://schemas.microsoft.com/office/powerpoint/2010/main" xmlns="" val="350737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9EA36C8-7FB3-4DFE-9BBB-E24F7C2B4257}" type="slidenum">
              <a:rPr lang="en-CA" smtClean="0">
                <a:solidFill>
                  <a:prstClr val="black"/>
                </a:solidFill>
              </a:rPr>
              <a:pPr/>
              <a:t>23</a:t>
            </a:fld>
            <a:endParaRPr lang="en-CA">
              <a:solidFill>
                <a:prstClr val="black"/>
              </a:solidFill>
            </a:endParaRPr>
          </a:p>
        </p:txBody>
      </p:sp>
    </p:spTree>
    <p:extLst>
      <p:ext uri="{BB962C8B-B14F-4D97-AF65-F5344CB8AC3E}">
        <p14:creationId xmlns:p14="http://schemas.microsoft.com/office/powerpoint/2010/main" xmlns="" val="328944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9EA36C8-7FB3-4DFE-9BBB-E24F7C2B4257}" type="slidenum">
              <a:rPr lang="en-CA" smtClean="0">
                <a:solidFill>
                  <a:prstClr val="black"/>
                </a:solidFill>
              </a:rPr>
              <a:pPr/>
              <a:t>6</a:t>
            </a:fld>
            <a:endParaRPr lang="en-CA">
              <a:solidFill>
                <a:prstClr val="black"/>
              </a:solidFill>
            </a:endParaRPr>
          </a:p>
        </p:txBody>
      </p:sp>
    </p:spTree>
    <p:extLst>
      <p:ext uri="{BB962C8B-B14F-4D97-AF65-F5344CB8AC3E}">
        <p14:creationId xmlns:p14="http://schemas.microsoft.com/office/powerpoint/2010/main" xmlns="" val="3654987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9EA36C8-7FB3-4DFE-9BBB-E24F7C2B4257}" type="slidenum">
              <a:rPr lang="en-CA" smtClean="0">
                <a:solidFill>
                  <a:prstClr val="black"/>
                </a:solidFill>
              </a:rPr>
              <a:pPr/>
              <a:t>24</a:t>
            </a:fld>
            <a:endParaRPr lang="en-CA">
              <a:solidFill>
                <a:prstClr val="black"/>
              </a:solidFill>
            </a:endParaRPr>
          </a:p>
        </p:txBody>
      </p:sp>
    </p:spTree>
    <p:extLst>
      <p:ext uri="{BB962C8B-B14F-4D97-AF65-F5344CB8AC3E}">
        <p14:creationId xmlns:p14="http://schemas.microsoft.com/office/powerpoint/2010/main" xmlns="" val="3670627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9EA36C8-7FB3-4DFE-9BBB-E24F7C2B4257}" type="slidenum">
              <a:rPr lang="en-CA" smtClean="0">
                <a:solidFill>
                  <a:prstClr val="black"/>
                </a:solidFill>
              </a:rPr>
              <a:pPr/>
              <a:t>25</a:t>
            </a:fld>
            <a:endParaRPr lang="en-CA">
              <a:solidFill>
                <a:prstClr val="black"/>
              </a:solidFill>
            </a:endParaRPr>
          </a:p>
        </p:txBody>
      </p:sp>
    </p:spTree>
    <p:extLst>
      <p:ext uri="{BB962C8B-B14F-4D97-AF65-F5344CB8AC3E}">
        <p14:creationId xmlns:p14="http://schemas.microsoft.com/office/powerpoint/2010/main" xmlns="" val="1532363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9EA36C8-7FB3-4DFE-9BBB-E24F7C2B4257}" type="slidenum">
              <a:rPr lang="en-CA" smtClean="0">
                <a:solidFill>
                  <a:prstClr val="black"/>
                </a:solidFill>
              </a:rPr>
              <a:pPr/>
              <a:t>7</a:t>
            </a:fld>
            <a:endParaRPr lang="en-CA">
              <a:solidFill>
                <a:prstClr val="black"/>
              </a:solidFill>
            </a:endParaRPr>
          </a:p>
        </p:txBody>
      </p:sp>
    </p:spTree>
    <p:extLst>
      <p:ext uri="{BB962C8B-B14F-4D97-AF65-F5344CB8AC3E}">
        <p14:creationId xmlns:p14="http://schemas.microsoft.com/office/powerpoint/2010/main" xmlns="" val="1016412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9EA36C8-7FB3-4DFE-9BBB-E24F7C2B4257}" type="slidenum">
              <a:rPr lang="en-CA" smtClean="0">
                <a:solidFill>
                  <a:prstClr val="black"/>
                </a:solidFill>
              </a:rPr>
              <a:pPr/>
              <a:t>8</a:t>
            </a:fld>
            <a:endParaRPr lang="en-CA">
              <a:solidFill>
                <a:prstClr val="black"/>
              </a:solidFill>
            </a:endParaRPr>
          </a:p>
        </p:txBody>
      </p:sp>
    </p:spTree>
    <p:extLst>
      <p:ext uri="{BB962C8B-B14F-4D97-AF65-F5344CB8AC3E}">
        <p14:creationId xmlns:p14="http://schemas.microsoft.com/office/powerpoint/2010/main" xmlns="" val="3912254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9EA36C8-7FB3-4DFE-9BBB-E24F7C2B4257}" type="slidenum">
              <a:rPr lang="en-CA" smtClean="0">
                <a:solidFill>
                  <a:prstClr val="black"/>
                </a:solidFill>
              </a:rPr>
              <a:pPr/>
              <a:t>9</a:t>
            </a:fld>
            <a:endParaRPr lang="en-CA">
              <a:solidFill>
                <a:prstClr val="black"/>
              </a:solidFill>
            </a:endParaRPr>
          </a:p>
        </p:txBody>
      </p:sp>
    </p:spTree>
    <p:extLst>
      <p:ext uri="{BB962C8B-B14F-4D97-AF65-F5344CB8AC3E}">
        <p14:creationId xmlns:p14="http://schemas.microsoft.com/office/powerpoint/2010/main" xmlns="" val="1598326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9EA36C8-7FB3-4DFE-9BBB-E24F7C2B4257}" type="slidenum">
              <a:rPr lang="en-CA" smtClean="0">
                <a:solidFill>
                  <a:prstClr val="black"/>
                </a:solidFill>
              </a:rPr>
              <a:pPr/>
              <a:t>10</a:t>
            </a:fld>
            <a:endParaRPr lang="en-CA">
              <a:solidFill>
                <a:prstClr val="black"/>
              </a:solidFill>
            </a:endParaRPr>
          </a:p>
        </p:txBody>
      </p:sp>
    </p:spTree>
    <p:extLst>
      <p:ext uri="{BB962C8B-B14F-4D97-AF65-F5344CB8AC3E}">
        <p14:creationId xmlns:p14="http://schemas.microsoft.com/office/powerpoint/2010/main" xmlns="" val="551762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9EA36C8-7FB3-4DFE-9BBB-E24F7C2B4257}" type="slidenum">
              <a:rPr lang="en-CA" smtClean="0">
                <a:solidFill>
                  <a:prstClr val="black"/>
                </a:solidFill>
              </a:rPr>
              <a:pPr/>
              <a:t>11</a:t>
            </a:fld>
            <a:endParaRPr lang="en-CA">
              <a:solidFill>
                <a:prstClr val="black"/>
              </a:solidFill>
            </a:endParaRPr>
          </a:p>
        </p:txBody>
      </p:sp>
    </p:spTree>
    <p:extLst>
      <p:ext uri="{BB962C8B-B14F-4D97-AF65-F5344CB8AC3E}">
        <p14:creationId xmlns:p14="http://schemas.microsoft.com/office/powerpoint/2010/main" xmlns="" val="249089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9EA36C8-7FB3-4DFE-9BBB-E24F7C2B4257}" type="slidenum">
              <a:rPr lang="en-CA" smtClean="0">
                <a:solidFill>
                  <a:prstClr val="black"/>
                </a:solidFill>
              </a:rPr>
              <a:pPr/>
              <a:t>12</a:t>
            </a:fld>
            <a:endParaRPr lang="en-CA">
              <a:solidFill>
                <a:prstClr val="black"/>
              </a:solidFill>
            </a:endParaRPr>
          </a:p>
        </p:txBody>
      </p:sp>
    </p:spTree>
    <p:extLst>
      <p:ext uri="{BB962C8B-B14F-4D97-AF65-F5344CB8AC3E}">
        <p14:creationId xmlns:p14="http://schemas.microsoft.com/office/powerpoint/2010/main" xmlns="" val="3091430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9EA36C8-7FB3-4DFE-9BBB-E24F7C2B4257}" type="slidenum">
              <a:rPr lang="en-CA" smtClean="0">
                <a:solidFill>
                  <a:prstClr val="black"/>
                </a:solidFill>
              </a:rPr>
              <a:pPr/>
              <a:t>13</a:t>
            </a:fld>
            <a:endParaRPr lang="en-CA">
              <a:solidFill>
                <a:prstClr val="black"/>
              </a:solidFill>
            </a:endParaRPr>
          </a:p>
        </p:txBody>
      </p:sp>
    </p:spTree>
    <p:extLst>
      <p:ext uri="{BB962C8B-B14F-4D97-AF65-F5344CB8AC3E}">
        <p14:creationId xmlns:p14="http://schemas.microsoft.com/office/powerpoint/2010/main" xmlns="" val="3232151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B35F21-284B-4B2A-8DF4-B6F9DEC6D363}" type="datetimeFigureOut">
              <a:rPr lang="en-CA" smtClean="0"/>
              <a:pPr/>
              <a:t>14/05/2014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1E92F6-82A6-4471-AB63-75E94163F752}" type="slidenum">
              <a:rPr lang="en-CA" smtClean="0"/>
              <a:pPr/>
              <a:t>‹#›</a:t>
            </a:fld>
            <a:endParaRPr lang="en-CA"/>
          </a:p>
        </p:txBody>
      </p:sp>
    </p:spTree>
    <p:extLst>
      <p:ext uri="{BB962C8B-B14F-4D97-AF65-F5344CB8AC3E}">
        <p14:creationId xmlns:p14="http://schemas.microsoft.com/office/powerpoint/2010/main" xmlns="" val="3677709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B35F21-284B-4B2A-8DF4-B6F9DEC6D363}" type="datetimeFigureOut">
              <a:rPr lang="en-CA" smtClean="0"/>
              <a:pPr/>
              <a:t>14/05/2014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1E92F6-82A6-4471-AB63-75E94163F752}" type="slidenum">
              <a:rPr lang="en-CA" smtClean="0"/>
              <a:pPr/>
              <a:t>‹#›</a:t>
            </a:fld>
            <a:endParaRPr lang="en-CA"/>
          </a:p>
        </p:txBody>
      </p:sp>
    </p:spTree>
    <p:extLst>
      <p:ext uri="{BB962C8B-B14F-4D97-AF65-F5344CB8AC3E}">
        <p14:creationId xmlns:p14="http://schemas.microsoft.com/office/powerpoint/2010/main" xmlns="" val="94625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B35F21-284B-4B2A-8DF4-B6F9DEC6D363}" type="datetimeFigureOut">
              <a:rPr lang="en-CA" smtClean="0"/>
              <a:pPr/>
              <a:t>14/05/2014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1E92F6-82A6-4471-AB63-75E94163F752}" type="slidenum">
              <a:rPr lang="en-CA" smtClean="0"/>
              <a:pPr/>
              <a:t>‹#›</a:t>
            </a:fld>
            <a:endParaRPr lang="en-CA"/>
          </a:p>
        </p:txBody>
      </p:sp>
    </p:spTree>
    <p:extLst>
      <p:ext uri="{BB962C8B-B14F-4D97-AF65-F5344CB8AC3E}">
        <p14:creationId xmlns:p14="http://schemas.microsoft.com/office/powerpoint/2010/main" xmlns="" val="701006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6CEC689-FA0F-4381-85E1-E221DD32096E}" type="datetimeFigureOut">
              <a:rPr lang="en-CA" smtClean="0">
                <a:solidFill>
                  <a:prstClr val="white">
                    <a:tint val="75000"/>
                  </a:prstClr>
                </a:solidFill>
              </a:rPr>
              <a:pPr/>
              <a:t>14/05/2014</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AD5D4E02-3C72-4611-9F70-705D1A072B19}"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xmlns="" val="1657443"/>
      </p:ext>
    </p:extLst>
  </p:cSld>
  <p:clrMapOvr>
    <a:masterClrMapping/>
  </p:clrMapOvr>
  <p:transition spd="slow" advClick="0" advTm="230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6CEC689-FA0F-4381-85E1-E221DD32096E}" type="datetimeFigureOut">
              <a:rPr lang="en-CA" smtClean="0">
                <a:solidFill>
                  <a:prstClr val="white">
                    <a:tint val="75000"/>
                  </a:prstClr>
                </a:solidFill>
              </a:rPr>
              <a:pPr/>
              <a:t>14/05/2014</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AD5D4E02-3C72-4611-9F70-705D1A072B19}"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xmlns="" val="2314895948"/>
      </p:ext>
    </p:extLst>
  </p:cSld>
  <p:clrMapOvr>
    <a:masterClrMapping/>
  </p:clrMapOvr>
  <p:transition spd="slow" advClick="0" advTm="2300">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CEC689-FA0F-4381-85E1-E221DD32096E}" type="datetimeFigureOut">
              <a:rPr lang="en-CA" smtClean="0">
                <a:solidFill>
                  <a:prstClr val="white">
                    <a:tint val="75000"/>
                  </a:prstClr>
                </a:solidFill>
              </a:rPr>
              <a:pPr/>
              <a:t>14/05/2014</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AD5D4E02-3C72-4611-9F70-705D1A072B19}"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xmlns="" val="201387324"/>
      </p:ext>
    </p:extLst>
  </p:cSld>
  <p:clrMapOvr>
    <a:masterClrMapping/>
  </p:clrMapOvr>
  <p:transition spd="slow" advClick="0" advTm="2300">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6CEC689-FA0F-4381-85E1-E221DD32096E}" type="datetimeFigureOut">
              <a:rPr lang="en-CA" smtClean="0">
                <a:solidFill>
                  <a:prstClr val="white">
                    <a:tint val="75000"/>
                  </a:prstClr>
                </a:solidFill>
              </a:rPr>
              <a:pPr/>
              <a:t>14/05/2014</a:t>
            </a:fld>
            <a:endParaRPr lang="en-CA">
              <a:solidFill>
                <a:prstClr val="white">
                  <a:tint val="75000"/>
                </a:prstClr>
              </a:solidFill>
            </a:endParaRPr>
          </a:p>
        </p:txBody>
      </p:sp>
      <p:sp>
        <p:nvSpPr>
          <p:cNvPr id="6" name="Footer Placeholder 5"/>
          <p:cNvSpPr>
            <a:spLocks noGrp="1"/>
          </p:cNvSpPr>
          <p:nvPr>
            <p:ph type="ftr" sz="quarter" idx="11"/>
          </p:nvPr>
        </p:nvSpPr>
        <p:spPr/>
        <p:txBody>
          <a:bodyPr/>
          <a:lstStyle/>
          <a:p>
            <a:endParaRPr lang="en-CA">
              <a:solidFill>
                <a:prstClr val="white">
                  <a:tint val="75000"/>
                </a:prstClr>
              </a:solidFill>
            </a:endParaRPr>
          </a:p>
        </p:txBody>
      </p:sp>
      <p:sp>
        <p:nvSpPr>
          <p:cNvPr id="7" name="Slide Number Placeholder 6"/>
          <p:cNvSpPr>
            <a:spLocks noGrp="1"/>
          </p:cNvSpPr>
          <p:nvPr>
            <p:ph type="sldNum" sz="quarter" idx="12"/>
          </p:nvPr>
        </p:nvSpPr>
        <p:spPr/>
        <p:txBody>
          <a:bodyPr/>
          <a:lstStyle/>
          <a:p>
            <a:fld id="{AD5D4E02-3C72-4611-9F70-705D1A072B19}"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xmlns="" val="3337957857"/>
      </p:ext>
    </p:extLst>
  </p:cSld>
  <p:clrMapOvr>
    <a:masterClrMapping/>
  </p:clrMapOvr>
  <p:transition spd="slow" advClick="0" advTm="2300">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6CEC689-FA0F-4381-85E1-E221DD32096E}" type="datetimeFigureOut">
              <a:rPr lang="en-CA" smtClean="0">
                <a:solidFill>
                  <a:prstClr val="white">
                    <a:tint val="75000"/>
                  </a:prstClr>
                </a:solidFill>
              </a:rPr>
              <a:pPr/>
              <a:t>14/05/2014</a:t>
            </a:fld>
            <a:endParaRPr lang="en-CA">
              <a:solidFill>
                <a:prstClr val="white">
                  <a:tint val="75000"/>
                </a:prstClr>
              </a:solidFill>
            </a:endParaRPr>
          </a:p>
        </p:txBody>
      </p:sp>
      <p:sp>
        <p:nvSpPr>
          <p:cNvPr id="8" name="Footer Placeholder 7"/>
          <p:cNvSpPr>
            <a:spLocks noGrp="1"/>
          </p:cNvSpPr>
          <p:nvPr>
            <p:ph type="ftr" sz="quarter" idx="11"/>
          </p:nvPr>
        </p:nvSpPr>
        <p:spPr/>
        <p:txBody>
          <a:bodyPr/>
          <a:lstStyle/>
          <a:p>
            <a:endParaRPr lang="en-CA">
              <a:solidFill>
                <a:prstClr val="white">
                  <a:tint val="75000"/>
                </a:prstClr>
              </a:solidFill>
            </a:endParaRPr>
          </a:p>
        </p:txBody>
      </p:sp>
      <p:sp>
        <p:nvSpPr>
          <p:cNvPr id="9" name="Slide Number Placeholder 8"/>
          <p:cNvSpPr>
            <a:spLocks noGrp="1"/>
          </p:cNvSpPr>
          <p:nvPr>
            <p:ph type="sldNum" sz="quarter" idx="12"/>
          </p:nvPr>
        </p:nvSpPr>
        <p:spPr/>
        <p:txBody>
          <a:bodyPr/>
          <a:lstStyle/>
          <a:p>
            <a:fld id="{AD5D4E02-3C72-4611-9F70-705D1A072B19}"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xmlns="" val="1888228470"/>
      </p:ext>
    </p:extLst>
  </p:cSld>
  <p:clrMapOvr>
    <a:masterClrMapping/>
  </p:clrMapOvr>
  <p:transition spd="slow" advClick="0" advTm="2300">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6CEC689-FA0F-4381-85E1-E221DD32096E}" type="datetimeFigureOut">
              <a:rPr lang="en-CA" smtClean="0">
                <a:solidFill>
                  <a:prstClr val="white">
                    <a:tint val="75000"/>
                  </a:prstClr>
                </a:solidFill>
              </a:rPr>
              <a:pPr/>
              <a:t>14/05/2014</a:t>
            </a:fld>
            <a:endParaRPr lang="en-CA">
              <a:solidFill>
                <a:prstClr val="white">
                  <a:tint val="75000"/>
                </a:prstClr>
              </a:solidFill>
            </a:endParaRPr>
          </a:p>
        </p:txBody>
      </p:sp>
      <p:sp>
        <p:nvSpPr>
          <p:cNvPr id="4" name="Footer Placeholder 3"/>
          <p:cNvSpPr>
            <a:spLocks noGrp="1"/>
          </p:cNvSpPr>
          <p:nvPr>
            <p:ph type="ftr" sz="quarter" idx="11"/>
          </p:nvPr>
        </p:nvSpPr>
        <p:spPr/>
        <p:txBody>
          <a:bodyPr/>
          <a:lstStyle/>
          <a:p>
            <a:endParaRPr lang="en-CA">
              <a:solidFill>
                <a:prstClr val="white">
                  <a:tint val="75000"/>
                </a:prstClr>
              </a:solidFill>
            </a:endParaRPr>
          </a:p>
        </p:txBody>
      </p:sp>
      <p:sp>
        <p:nvSpPr>
          <p:cNvPr id="5" name="Slide Number Placeholder 4"/>
          <p:cNvSpPr>
            <a:spLocks noGrp="1"/>
          </p:cNvSpPr>
          <p:nvPr>
            <p:ph type="sldNum" sz="quarter" idx="12"/>
          </p:nvPr>
        </p:nvSpPr>
        <p:spPr/>
        <p:txBody>
          <a:bodyPr/>
          <a:lstStyle/>
          <a:p>
            <a:fld id="{AD5D4E02-3C72-4611-9F70-705D1A072B19}"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xmlns="" val="73288007"/>
      </p:ext>
    </p:extLst>
  </p:cSld>
  <p:clrMapOvr>
    <a:masterClrMapping/>
  </p:clrMapOvr>
  <p:transition spd="slow" advClick="0" advTm="2300">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CEC689-FA0F-4381-85E1-E221DD32096E}" type="datetimeFigureOut">
              <a:rPr lang="en-CA" smtClean="0">
                <a:solidFill>
                  <a:prstClr val="white">
                    <a:tint val="75000"/>
                  </a:prstClr>
                </a:solidFill>
              </a:rPr>
              <a:pPr/>
              <a:t>14/05/2014</a:t>
            </a:fld>
            <a:endParaRPr lang="en-CA">
              <a:solidFill>
                <a:prstClr val="white">
                  <a:tint val="75000"/>
                </a:prstClr>
              </a:solidFill>
            </a:endParaRPr>
          </a:p>
        </p:txBody>
      </p:sp>
      <p:sp>
        <p:nvSpPr>
          <p:cNvPr id="3" name="Footer Placeholder 2"/>
          <p:cNvSpPr>
            <a:spLocks noGrp="1"/>
          </p:cNvSpPr>
          <p:nvPr>
            <p:ph type="ftr" sz="quarter" idx="11"/>
          </p:nvPr>
        </p:nvSpPr>
        <p:spPr/>
        <p:txBody>
          <a:bodyPr/>
          <a:lstStyle/>
          <a:p>
            <a:endParaRPr lang="en-CA">
              <a:solidFill>
                <a:prstClr val="white">
                  <a:tint val="75000"/>
                </a:prstClr>
              </a:solidFill>
            </a:endParaRPr>
          </a:p>
        </p:txBody>
      </p:sp>
      <p:sp>
        <p:nvSpPr>
          <p:cNvPr id="4" name="Slide Number Placeholder 3"/>
          <p:cNvSpPr>
            <a:spLocks noGrp="1"/>
          </p:cNvSpPr>
          <p:nvPr>
            <p:ph type="sldNum" sz="quarter" idx="12"/>
          </p:nvPr>
        </p:nvSpPr>
        <p:spPr/>
        <p:txBody>
          <a:bodyPr/>
          <a:lstStyle/>
          <a:p>
            <a:fld id="{AD5D4E02-3C72-4611-9F70-705D1A072B19}"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xmlns="" val="3375591445"/>
      </p:ext>
    </p:extLst>
  </p:cSld>
  <p:clrMapOvr>
    <a:masterClrMapping/>
  </p:clrMapOvr>
  <p:transition spd="slow" advClick="0" advTm="2300">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CEC689-FA0F-4381-85E1-E221DD32096E}" type="datetimeFigureOut">
              <a:rPr lang="en-CA" smtClean="0">
                <a:solidFill>
                  <a:prstClr val="white">
                    <a:tint val="75000"/>
                  </a:prstClr>
                </a:solidFill>
              </a:rPr>
              <a:pPr/>
              <a:t>14/05/2014</a:t>
            </a:fld>
            <a:endParaRPr lang="en-CA">
              <a:solidFill>
                <a:prstClr val="white">
                  <a:tint val="75000"/>
                </a:prstClr>
              </a:solidFill>
            </a:endParaRPr>
          </a:p>
        </p:txBody>
      </p:sp>
      <p:sp>
        <p:nvSpPr>
          <p:cNvPr id="6" name="Footer Placeholder 5"/>
          <p:cNvSpPr>
            <a:spLocks noGrp="1"/>
          </p:cNvSpPr>
          <p:nvPr>
            <p:ph type="ftr" sz="quarter" idx="11"/>
          </p:nvPr>
        </p:nvSpPr>
        <p:spPr/>
        <p:txBody>
          <a:bodyPr/>
          <a:lstStyle/>
          <a:p>
            <a:endParaRPr lang="en-CA">
              <a:solidFill>
                <a:prstClr val="white">
                  <a:tint val="75000"/>
                </a:prstClr>
              </a:solidFill>
            </a:endParaRPr>
          </a:p>
        </p:txBody>
      </p:sp>
      <p:sp>
        <p:nvSpPr>
          <p:cNvPr id="7" name="Slide Number Placeholder 6"/>
          <p:cNvSpPr>
            <a:spLocks noGrp="1"/>
          </p:cNvSpPr>
          <p:nvPr>
            <p:ph type="sldNum" sz="quarter" idx="12"/>
          </p:nvPr>
        </p:nvSpPr>
        <p:spPr/>
        <p:txBody>
          <a:bodyPr/>
          <a:lstStyle/>
          <a:p>
            <a:fld id="{AD5D4E02-3C72-4611-9F70-705D1A072B19}"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xmlns="" val="4275570183"/>
      </p:ext>
    </p:extLst>
  </p:cSld>
  <p:clrMapOvr>
    <a:masterClrMapping/>
  </p:clrMapOvr>
  <p:transition spd="slow" advClick="0" advTm="23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B35F21-284B-4B2A-8DF4-B6F9DEC6D363}" type="datetimeFigureOut">
              <a:rPr lang="en-CA" smtClean="0"/>
              <a:pPr/>
              <a:t>14/05/2014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1E92F6-82A6-4471-AB63-75E94163F752}" type="slidenum">
              <a:rPr lang="en-CA" smtClean="0"/>
              <a:pPr/>
              <a:t>‹#›</a:t>
            </a:fld>
            <a:endParaRPr lang="en-CA"/>
          </a:p>
        </p:txBody>
      </p:sp>
    </p:spTree>
    <p:extLst>
      <p:ext uri="{BB962C8B-B14F-4D97-AF65-F5344CB8AC3E}">
        <p14:creationId xmlns:p14="http://schemas.microsoft.com/office/powerpoint/2010/main" xmlns="" val="326097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CEC689-FA0F-4381-85E1-E221DD32096E}" type="datetimeFigureOut">
              <a:rPr lang="en-CA" smtClean="0">
                <a:solidFill>
                  <a:prstClr val="white">
                    <a:tint val="75000"/>
                  </a:prstClr>
                </a:solidFill>
              </a:rPr>
              <a:pPr/>
              <a:t>14/05/2014</a:t>
            </a:fld>
            <a:endParaRPr lang="en-CA">
              <a:solidFill>
                <a:prstClr val="white">
                  <a:tint val="75000"/>
                </a:prstClr>
              </a:solidFill>
            </a:endParaRPr>
          </a:p>
        </p:txBody>
      </p:sp>
      <p:sp>
        <p:nvSpPr>
          <p:cNvPr id="6" name="Footer Placeholder 5"/>
          <p:cNvSpPr>
            <a:spLocks noGrp="1"/>
          </p:cNvSpPr>
          <p:nvPr>
            <p:ph type="ftr" sz="quarter" idx="11"/>
          </p:nvPr>
        </p:nvSpPr>
        <p:spPr/>
        <p:txBody>
          <a:bodyPr/>
          <a:lstStyle/>
          <a:p>
            <a:endParaRPr lang="en-CA">
              <a:solidFill>
                <a:prstClr val="white">
                  <a:tint val="75000"/>
                </a:prstClr>
              </a:solidFill>
            </a:endParaRPr>
          </a:p>
        </p:txBody>
      </p:sp>
      <p:sp>
        <p:nvSpPr>
          <p:cNvPr id="7" name="Slide Number Placeholder 6"/>
          <p:cNvSpPr>
            <a:spLocks noGrp="1"/>
          </p:cNvSpPr>
          <p:nvPr>
            <p:ph type="sldNum" sz="quarter" idx="12"/>
          </p:nvPr>
        </p:nvSpPr>
        <p:spPr/>
        <p:txBody>
          <a:bodyPr/>
          <a:lstStyle/>
          <a:p>
            <a:fld id="{AD5D4E02-3C72-4611-9F70-705D1A072B19}"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xmlns="" val="4237691449"/>
      </p:ext>
    </p:extLst>
  </p:cSld>
  <p:clrMapOvr>
    <a:masterClrMapping/>
  </p:clrMapOvr>
  <p:transition spd="slow" advClick="0" advTm="2300">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6CEC689-FA0F-4381-85E1-E221DD32096E}" type="datetimeFigureOut">
              <a:rPr lang="en-CA" smtClean="0">
                <a:solidFill>
                  <a:prstClr val="white">
                    <a:tint val="75000"/>
                  </a:prstClr>
                </a:solidFill>
              </a:rPr>
              <a:pPr/>
              <a:t>14/05/2014</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AD5D4E02-3C72-4611-9F70-705D1A072B19}"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xmlns="" val="3174570871"/>
      </p:ext>
    </p:extLst>
  </p:cSld>
  <p:clrMapOvr>
    <a:masterClrMapping/>
  </p:clrMapOvr>
  <p:transition spd="slow" advClick="0" advTm="2300">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6CEC689-FA0F-4381-85E1-E221DD32096E}" type="datetimeFigureOut">
              <a:rPr lang="en-CA" smtClean="0">
                <a:solidFill>
                  <a:prstClr val="white">
                    <a:tint val="75000"/>
                  </a:prstClr>
                </a:solidFill>
              </a:rPr>
              <a:pPr/>
              <a:t>14/05/2014</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AD5D4E02-3C72-4611-9F70-705D1A072B19}"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xmlns="" val="3379561056"/>
      </p:ext>
    </p:extLst>
  </p:cSld>
  <p:clrMapOvr>
    <a:masterClrMapping/>
  </p:clrMapOvr>
  <p:transition spd="slow" advClick="0" advTm="23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B35F21-284B-4B2A-8DF4-B6F9DEC6D363}" type="datetimeFigureOut">
              <a:rPr lang="en-CA" smtClean="0"/>
              <a:pPr/>
              <a:t>14/05/2014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1E92F6-82A6-4471-AB63-75E94163F752}" type="slidenum">
              <a:rPr lang="en-CA" smtClean="0"/>
              <a:pPr/>
              <a:t>‹#›</a:t>
            </a:fld>
            <a:endParaRPr lang="en-CA"/>
          </a:p>
        </p:txBody>
      </p:sp>
    </p:spTree>
    <p:extLst>
      <p:ext uri="{BB962C8B-B14F-4D97-AF65-F5344CB8AC3E}">
        <p14:creationId xmlns:p14="http://schemas.microsoft.com/office/powerpoint/2010/main" xmlns="" val="4290759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B35F21-284B-4B2A-8DF4-B6F9DEC6D363}" type="datetimeFigureOut">
              <a:rPr lang="en-CA" smtClean="0"/>
              <a:pPr/>
              <a:t>14/05/2014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A1E92F6-82A6-4471-AB63-75E94163F752}" type="slidenum">
              <a:rPr lang="en-CA" smtClean="0"/>
              <a:pPr/>
              <a:t>‹#›</a:t>
            </a:fld>
            <a:endParaRPr lang="en-CA"/>
          </a:p>
        </p:txBody>
      </p:sp>
    </p:spTree>
    <p:extLst>
      <p:ext uri="{BB962C8B-B14F-4D97-AF65-F5344CB8AC3E}">
        <p14:creationId xmlns:p14="http://schemas.microsoft.com/office/powerpoint/2010/main" xmlns="" val="2516989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B35F21-284B-4B2A-8DF4-B6F9DEC6D363}" type="datetimeFigureOut">
              <a:rPr lang="en-CA" smtClean="0"/>
              <a:pPr/>
              <a:t>14/05/2014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A1E92F6-82A6-4471-AB63-75E94163F752}" type="slidenum">
              <a:rPr lang="en-CA" smtClean="0"/>
              <a:pPr/>
              <a:t>‹#›</a:t>
            </a:fld>
            <a:endParaRPr lang="en-CA"/>
          </a:p>
        </p:txBody>
      </p:sp>
    </p:spTree>
    <p:extLst>
      <p:ext uri="{BB962C8B-B14F-4D97-AF65-F5344CB8AC3E}">
        <p14:creationId xmlns:p14="http://schemas.microsoft.com/office/powerpoint/2010/main" xmlns="" val="264365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B35F21-284B-4B2A-8DF4-B6F9DEC6D363}" type="datetimeFigureOut">
              <a:rPr lang="en-CA" smtClean="0"/>
              <a:pPr/>
              <a:t>14/05/2014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A1E92F6-82A6-4471-AB63-75E94163F752}" type="slidenum">
              <a:rPr lang="en-CA" smtClean="0"/>
              <a:pPr/>
              <a:t>‹#›</a:t>
            </a:fld>
            <a:endParaRPr lang="en-CA"/>
          </a:p>
        </p:txBody>
      </p:sp>
    </p:spTree>
    <p:extLst>
      <p:ext uri="{BB962C8B-B14F-4D97-AF65-F5344CB8AC3E}">
        <p14:creationId xmlns:p14="http://schemas.microsoft.com/office/powerpoint/2010/main" xmlns="" val="10280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B35F21-284B-4B2A-8DF4-B6F9DEC6D363}" type="datetimeFigureOut">
              <a:rPr lang="en-CA" smtClean="0"/>
              <a:pPr/>
              <a:t>14/05/2014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A1E92F6-82A6-4471-AB63-75E94163F752}" type="slidenum">
              <a:rPr lang="en-CA" smtClean="0"/>
              <a:pPr/>
              <a:t>‹#›</a:t>
            </a:fld>
            <a:endParaRPr lang="en-CA"/>
          </a:p>
        </p:txBody>
      </p:sp>
    </p:spTree>
    <p:extLst>
      <p:ext uri="{BB962C8B-B14F-4D97-AF65-F5344CB8AC3E}">
        <p14:creationId xmlns:p14="http://schemas.microsoft.com/office/powerpoint/2010/main" xmlns="" val="393775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35F21-284B-4B2A-8DF4-B6F9DEC6D363}" type="datetimeFigureOut">
              <a:rPr lang="en-CA" smtClean="0"/>
              <a:pPr/>
              <a:t>14/05/2014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A1E92F6-82A6-4471-AB63-75E94163F752}" type="slidenum">
              <a:rPr lang="en-CA" smtClean="0"/>
              <a:pPr/>
              <a:t>‹#›</a:t>
            </a:fld>
            <a:endParaRPr lang="en-CA"/>
          </a:p>
        </p:txBody>
      </p:sp>
    </p:spTree>
    <p:extLst>
      <p:ext uri="{BB962C8B-B14F-4D97-AF65-F5344CB8AC3E}">
        <p14:creationId xmlns:p14="http://schemas.microsoft.com/office/powerpoint/2010/main" xmlns="" val="52578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35F21-284B-4B2A-8DF4-B6F9DEC6D363}" type="datetimeFigureOut">
              <a:rPr lang="en-CA" smtClean="0"/>
              <a:pPr/>
              <a:t>14/05/2014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A1E92F6-82A6-4471-AB63-75E94163F752}" type="slidenum">
              <a:rPr lang="en-CA" smtClean="0"/>
              <a:pPr/>
              <a:t>‹#›</a:t>
            </a:fld>
            <a:endParaRPr lang="en-CA"/>
          </a:p>
        </p:txBody>
      </p:sp>
    </p:spTree>
    <p:extLst>
      <p:ext uri="{BB962C8B-B14F-4D97-AF65-F5344CB8AC3E}">
        <p14:creationId xmlns:p14="http://schemas.microsoft.com/office/powerpoint/2010/main" xmlns="" val="144073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35F21-284B-4B2A-8DF4-B6F9DEC6D363}" type="datetimeFigureOut">
              <a:rPr lang="en-CA" smtClean="0"/>
              <a:pPr/>
              <a:t>14/05/2014</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E92F6-82A6-4471-AB63-75E94163F752}" type="slidenum">
              <a:rPr lang="en-CA" smtClean="0"/>
              <a:pPr/>
              <a:t>‹#›</a:t>
            </a:fld>
            <a:endParaRPr lang="en-CA"/>
          </a:p>
        </p:txBody>
      </p:sp>
    </p:spTree>
    <p:extLst>
      <p:ext uri="{BB962C8B-B14F-4D97-AF65-F5344CB8AC3E}">
        <p14:creationId xmlns:p14="http://schemas.microsoft.com/office/powerpoint/2010/main" xmlns="" val="27833946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EC689-FA0F-4381-85E1-E221DD32096E}" type="datetimeFigureOut">
              <a:rPr lang="en-CA" smtClean="0">
                <a:solidFill>
                  <a:prstClr val="white">
                    <a:tint val="75000"/>
                  </a:prstClr>
                </a:solidFill>
              </a:rPr>
              <a:pPr/>
              <a:t>14/05/2014</a:t>
            </a:fld>
            <a:endParaRPr lang="en-CA">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D4E02-3C72-4611-9F70-705D1A072B19}"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xmlns="" val="2207874298"/>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Click="0" advTm="2300">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2.xml"/><Relationship Id="rId7" Type="http://schemas.openxmlformats.org/officeDocument/2006/relationships/image" Target="../media/image7.png"/><Relationship Id="rId2" Type="http://schemas.openxmlformats.org/officeDocument/2006/relationships/audio" Target="../media/media1.mp3"/><Relationship Id="rId1" Type="http://schemas.openxmlformats.org/officeDocument/2006/relationships/tags" Target="../tags/tag3.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5.png"/><Relationship Id="rId10" Type="http://schemas.microsoft.com/office/2007/relationships/media" Target="../media/media1.mp3"/><Relationship Id="rId4" Type="http://schemas.openxmlformats.org/officeDocument/2006/relationships/notesSlide" Target="../notesSlides/notesSlide17.xml"/><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mentalhealthfirstaid.ca/EN/Pages/default.aspx" TargetMode="External"/><Relationship Id="rId2" Type="http://schemas.openxmlformats.org/officeDocument/2006/relationships/hyperlink" Target="http://www.camh.ca/en/hospital/Pages/home.aspx" TargetMode="External"/><Relationship Id="rId1" Type="http://schemas.openxmlformats.org/officeDocument/2006/relationships/slideLayout" Target="../slideLayouts/slideLayout2.xml"/><Relationship Id="rId5" Type="http://schemas.openxmlformats.org/officeDocument/2006/relationships/hyperlink" Target="http://www.mooddisorderscanada.ca/index.php" TargetMode="External"/><Relationship Id="rId4" Type="http://schemas.openxmlformats.org/officeDocument/2006/relationships/hyperlink" Target="http://www.cmha.ca/mental_health/benefits-of-good-mental-health/"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www.camh.ca/en/hospital/Pages/home.asp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livedexperience.or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microsoft.com/office/2007/relationships/media" Target="../media/media1.mp3"/></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500" y="1126671"/>
            <a:ext cx="8147957" cy="2188029"/>
          </a:xfrm>
          <a:solidFill>
            <a:schemeClr val="bg1"/>
          </a:solidFill>
        </p:spPr>
        <p:txBody>
          <a:bodyPr>
            <a:normAutofit fontScale="90000"/>
          </a:bodyPr>
          <a:lstStyle/>
          <a:p>
            <a:pPr>
              <a:lnSpc>
                <a:spcPct val="100000"/>
              </a:lnSpc>
              <a:spcBef>
                <a:spcPts val="0"/>
              </a:spcBef>
            </a:pPr>
            <a:r>
              <a:rPr lang="en-CA" sz="4800" dirty="0" smtClean="0"/>
              <a:t>Supporting People who Experience Mental Health Issues</a:t>
            </a:r>
            <a:br>
              <a:rPr lang="en-CA" sz="4800" dirty="0" smtClean="0"/>
            </a:br>
            <a:r>
              <a:rPr lang="en-CA" sz="2700" dirty="0" smtClean="0"/>
              <a:t>Tuesday May 13, 2014</a:t>
            </a:r>
            <a:br>
              <a:rPr lang="en-CA" sz="2700" dirty="0" smtClean="0"/>
            </a:br>
            <a:r>
              <a:rPr lang="en-CA" sz="2700" dirty="0" smtClean="0"/>
              <a:t>2 – 4 pm</a:t>
            </a:r>
            <a:endParaRPr lang="en-CA" sz="27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91672" y="4818020"/>
            <a:ext cx="2726403" cy="82306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1600" y="4551194"/>
            <a:ext cx="1766987" cy="11073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11161" y="4539263"/>
            <a:ext cx="925532" cy="1101823"/>
          </a:xfrm>
          <a:prstGeom prst="rect">
            <a:avLst/>
          </a:prstGeom>
        </p:spPr>
      </p:pic>
      <p:pic>
        <p:nvPicPr>
          <p:cNvPr id="7" name="Picture 6"/>
          <p:cNvPicPr>
            <a:picLocks noChangeAspect="1"/>
          </p:cNvPicPr>
          <p:nvPr/>
        </p:nvPicPr>
        <p:blipFill>
          <a:blip r:embed="rId5" cstate="print"/>
          <a:stretch>
            <a:fillRect/>
          </a:stretch>
        </p:blipFill>
        <p:spPr>
          <a:xfrm>
            <a:off x="6886906" y="4840603"/>
            <a:ext cx="1929551" cy="635563"/>
          </a:xfrm>
          <a:prstGeom prst="rect">
            <a:avLst/>
          </a:prstGeom>
        </p:spPr>
      </p:pic>
    </p:spTree>
    <p:extLst>
      <p:ext uri="{BB962C8B-B14F-4D97-AF65-F5344CB8AC3E}">
        <p14:creationId xmlns:p14="http://schemas.microsoft.com/office/powerpoint/2010/main" xmlns="" val="3384609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2970" y="-52949"/>
            <a:ext cx="529443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a:spLocks noChangeArrowheads="1"/>
          </p:cNvSpPr>
          <p:nvPr/>
        </p:nvSpPr>
        <p:spPr bwMode="auto">
          <a:xfrm>
            <a:off x="6948264" y="116632"/>
            <a:ext cx="2178296" cy="936103"/>
          </a:xfrm>
          <a:prstGeom prst="rect">
            <a:avLst/>
          </a:prstGeom>
          <a:solidFill>
            <a:srgbClr val="121145"/>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CA">
              <a:solidFill>
                <a:prstClr val="white"/>
              </a:solidFill>
            </a:endParaRPr>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5936" y="6237312"/>
            <a:ext cx="1963737" cy="506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7985" y="5872345"/>
            <a:ext cx="838646" cy="932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57116" y="5556944"/>
            <a:ext cx="841375"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632680" y="2492896"/>
            <a:ext cx="7848872" cy="1938992"/>
          </a:xfrm>
          <a:prstGeom prst="rect">
            <a:avLst/>
          </a:prstGeom>
        </p:spPr>
        <p:txBody>
          <a:bodyPr wrap="square">
            <a:spAutoFit/>
          </a:bodyPr>
          <a:lstStyle/>
          <a:p>
            <a:r>
              <a:rPr lang="en-CA" sz="4000" dirty="0" smtClean="0">
                <a:solidFill>
                  <a:prstClr val="white"/>
                </a:solidFill>
                <a:latin typeface="Arial Black" pitchFamily="34" charset="0"/>
              </a:rPr>
              <a:t>I’m talking about mental illness and the stigma that is associated with it…</a:t>
            </a:r>
            <a:endParaRPr lang="en-CA" sz="4000" dirty="0">
              <a:solidFill>
                <a:prstClr val="white"/>
              </a:solidFill>
              <a:latin typeface="Arial Black" pitchFamily="34" charset="0"/>
            </a:endParaRPr>
          </a:p>
        </p:txBody>
      </p:sp>
      <p:pic>
        <p:nvPicPr>
          <p:cNvPr id="10"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92114" y="78178"/>
            <a:ext cx="2067559" cy="830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34957902"/>
      </p:ext>
    </p:extLst>
  </p:cSld>
  <p:clrMapOvr>
    <a:masterClrMapping/>
  </p:clrMapOvr>
  <p:transition spd="slow" advClick="0" advTm="3000">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32122" y="0"/>
            <a:ext cx="529443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a:spLocks noChangeArrowheads="1"/>
          </p:cNvSpPr>
          <p:nvPr/>
        </p:nvSpPr>
        <p:spPr bwMode="auto">
          <a:xfrm>
            <a:off x="7020272" y="116632"/>
            <a:ext cx="2106288" cy="936103"/>
          </a:xfrm>
          <a:prstGeom prst="rect">
            <a:avLst/>
          </a:prstGeom>
          <a:solidFill>
            <a:srgbClr val="121145"/>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CA">
              <a:solidFill>
                <a:prstClr val="white"/>
              </a:solidFill>
            </a:endParaRPr>
          </a:p>
        </p:txBody>
      </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95936" y="6237312"/>
            <a:ext cx="1963737" cy="506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27985" y="5872345"/>
            <a:ext cx="838646" cy="932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57116" y="5556944"/>
            <a:ext cx="841375"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92113" y="222193"/>
            <a:ext cx="2067559" cy="830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10"/>
          <p:cNvSpPr/>
          <p:nvPr/>
        </p:nvSpPr>
        <p:spPr>
          <a:xfrm>
            <a:off x="503549" y="353850"/>
            <a:ext cx="7848872" cy="461665"/>
          </a:xfrm>
          <a:prstGeom prst="rect">
            <a:avLst/>
          </a:prstGeom>
        </p:spPr>
        <p:txBody>
          <a:bodyPr wrap="square">
            <a:spAutoFit/>
          </a:bodyPr>
          <a:lstStyle/>
          <a:p>
            <a:r>
              <a:rPr lang="en-CA" sz="2400" u="sng" dirty="0" smtClean="0">
                <a:solidFill>
                  <a:prstClr val="white"/>
                </a:solidFill>
                <a:latin typeface="Arial Black" pitchFamily="34" charset="0"/>
              </a:rPr>
              <a:t>Facts About Different Types of Mental Illness:</a:t>
            </a:r>
            <a:endParaRPr lang="en-CA" sz="2400" u="sng" dirty="0">
              <a:solidFill>
                <a:prstClr val="white"/>
              </a:solidFill>
              <a:latin typeface="Arial Black" pitchFamily="34" charset="0"/>
            </a:endParaRPr>
          </a:p>
        </p:txBody>
      </p:sp>
      <p:sp>
        <p:nvSpPr>
          <p:cNvPr id="3" name="Rectangle 2"/>
          <p:cNvSpPr/>
          <p:nvPr/>
        </p:nvSpPr>
        <p:spPr>
          <a:xfrm>
            <a:off x="323528" y="895278"/>
            <a:ext cx="8077379" cy="646331"/>
          </a:xfrm>
          <a:prstGeom prst="rect">
            <a:avLst/>
          </a:prstGeom>
        </p:spPr>
        <p:txBody>
          <a:bodyPr wrap="square">
            <a:spAutoFit/>
          </a:bodyPr>
          <a:lstStyle/>
          <a:p>
            <a:r>
              <a:rPr lang="en-CA" b="1" dirty="0" smtClean="0">
                <a:solidFill>
                  <a:prstClr val="white"/>
                </a:solidFill>
                <a:latin typeface="Arial" pitchFamily="34" charset="0"/>
                <a:cs typeface="Arial" pitchFamily="34" charset="0"/>
              </a:rPr>
              <a:t>DEPRESSION</a:t>
            </a:r>
          </a:p>
          <a:p>
            <a:pPr marL="285750" indent="-285750">
              <a:buFont typeface="Arial" pitchFamily="34" charset="0"/>
              <a:buChar char="•"/>
            </a:pPr>
            <a:r>
              <a:rPr lang="en-CA" dirty="0" smtClean="0">
                <a:solidFill>
                  <a:prstClr val="white"/>
                </a:solidFill>
                <a:latin typeface="Arial" pitchFamily="34" charset="0"/>
                <a:cs typeface="Arial" pitchFamily="34" charset="0"/>
              </a:rPr>
              <a:t>7.9-8.6% of Canadians will experience depression in their lifetime.</a:t>
            </a:r>
          </a:p>
        </p:txBody>
      </p:sp>
      <p:sp>
        <p:nvSpPr>
          <p:cNvPr id="12" name="Rectangle 11"/>
          <p:cNvSpPr/>
          <p:nvPr/>
        </p:nvSpPr>
        <p:spPr>
          <a:xfrm>
            <a:off x="107504" y="6543441"/>
            <a:ext cx="6435688" cy="261610"/>
          </a:xfrm>
          <a:prstGeom prst="rect">
            <a:avLst/>
          </a:prstGeom>
        </p:spPr>
        <p:txBody>
          <a:bodyPr wrap="square">
            <a:spAutoFit/>
          </a:bodyPr>
          <a:lstStyle/>
          <a:p>
            <a:r>
              <a:rPr lang="en-CA" sz="1100" dirty="0" smtClean="0">
                <a:solidFill>
                  <a:prstClr val="white"/>
                </a:solidFill>
                <a:latin typeface="Arial" pitchFamily="34" charset="0"/>
                <a:cs typeface="Arial" pitchFamily="34" charset="0"/>
              </a:rPr>
              <a:t>Mood Disorders Society of Canada:  Third Edition, Quick Facts: Mental Illness &amp; Addiction In Canada</a:t>
            </a:r>
            <a:endParaRPr lang="en-CA" sz="1100" dirty="0">
              <a:solidFill>
                <a:prstClr val="white"/>
              </a:solidFill>
              <a:latin typeface="Arial" pitchFamily="34" charset="0"/>
              <a:cs typeface="Arial" pitchFamily="34" charset="0"/>
            </a:endParaRPr>
          </a:p>
        </p:txBody>
      </p:sp>
      <p:sp>
        <p:nvSpPr>
          <p:cNvPr id="13" name="Rectangle 12"/>
          <p:cNvSpPr/>
          <p:nvPr/>
        </p:nvSpPr>
        <p:spPr>
          <a:xfrm>
            <a:off x="323528" y="1916832"/>
            <a:ext cx="8640960" cy="646331"/>
          </a:xfrm>
          <a:prstGeom prst="rect">
            <a:avLst/>
          </a:prstGeom>
        </p:spPr>
        <p:txBody>
          <a:bodyPr wrap="square">
            <a:spAutoFit/>
          </a:bodyPr>
          <a:lstStyle/>
          <a:p>
            <a:r>
              <a:rPr lang="en-CA" b="1" dirty="0" smtClean="0">
                <a:solidFill>
                  <a:prstClr val="white"/>
                </a:solidFill>
                <a:latin typeface="Arial" pitchFamily="34" charset="0"/>
                <a:cs typeface="Arial" pitchFamily="34" charset="0"/>
              </a:rPr>
              <a:t>BIPOLAR DISORDER</a:t>
            </a:r>
          </a:p>
          <a:p>
            <a:pPr marL="285750" indent="-285750">
              <a:buFont typeface="Arial" pitchFamily="34" charset="0"/>
              <a:buChar char="•"/>
            </a:pPr>
            <a:r>
              <a:rPr lang="en-CA" dirty="0" smtClean="0">
                <a:solidFill>
                  <a:prstClr val="white"/>
                </a:solidFill>
                <a:latin typeface="Arial" pitchFamily="34" charset="0"/>
                <a:cs typeface="Arial" pitchFamily="34" charset="0"/>
              </a:rPr>
              <a:t>1% of Canadians will suffer from Bipolar Disorder in their lifetime.</a:t>
            </a:r>
          </a:p>
        </p:txBody>
      </p:sp>
      <p:sp>
        <p:nvSpPr>
          <p:cNvPr id="14" name="Rectangle 13"/>
          <p:cNvSpPr/>
          <p:nvPr/>
        </p:nvSpPr>
        <p:spPr>
          <a:xfrm>
            <a:off x="323528" y="2967335"/>
            <a:ext cx="8640960" cy="923330"/>
          </a:xfrm>
          <a:prstGeom prst="rect">
            <a:avLst/>
          </a:prstGeom>
        </p:spPr>
        <p:txBody>
          <a:bodyPr wrap="square">
            <a:spAutoFit/>
          </a:bodyPr>
          <a:lstStyle/>
          <a:p>
            <a:r>
              <a:rPr lang="en-CA" b="1" dirty="0" smtClean="0">
                <a:solidFill>
                  <a:prstClr val="white"/>
                </a:solidFill>
                <a:latin typeface="Arial" pitchFamily="34" charset="0"/>
                <a:cs typeface="Arial" pitchFamily="34" charset="0"/>
              </a:rPr>
              <a:t>ANXIETY DISORDER</a:t>
            </a:r>
          </a:p>
          <a:p>
            <a:pPr marL="285750" indent="-285750">
              <a:buFont typeface="Arial" pitchFamily="34" charset="0"/>
              <a:buChar char="•"/>
            </a:pPr>
            <a:r>
              <a:rPr lang="en-CA" dirty="0" smtClean="0">
                <a:solidFill>
                  <a:prstClr val="white"/>
                </a:solidFill>
                <a:latin typeface="Arial" pitchFamily="34" charset="0"/>
                <a:cs typeface="Arial" pitchFamily="34" charset="0"/>
              </a:rPr>
              <a:t>9% of men and 16% of women will suffer from an Anxiety Disorder in any given year.</a:t>
            </a:r>
          </a:p>
        </p:txBody>
      </p:sp>
      <p:sp>
        <p:nvSpPr>
          <p:cNvPr id="15" name="Rectangle 14"/>
          <p:cNvSpPr/>
          <p:nvPr/>
        </p:nvSpPr>
        <p:spPr>
          <a:xfrm>
            <a:off x="323528" y="4149080"/>
            <a:ext cx="7886683" cy="1200329"/>
          </a:xfrm>
          <a:prstGeom prst="rect">
            <a:avLst/>
          </a:prstGeom>
        </p:spPr>
        <p:txBody>
          <a:bodyPr wrap="square">
            <a:spAutoFit/>
          </a:bodyPr>
          <a:lstStyle/>
          <a:p>
            <a:r>
              <a:rPr lang="en-CA" b="1" dirty="0" smtClean="0">
                <a:solidFill>
                  <a:prstClr val="white"/>
                </a:solidFill>
                <a:latin typeface="Arial" pitchFamily="34" charset="0"/>
                <a:cs typeface="Arial" pitchFamily="34" charset="0"/>
              </a:rPr>
              <a:t>SCHIZOPHRENIA</a:t>
            </a:r>
          </a:p>
          <a:p>
            <a:pPr marL="285750" indent="-285750">
              <a:buFont typeface="Arial" pitchFamily="34" charset="0"/>
              <a:buChar char="•"/>
            </a:pPr>
            <a:r>
              <a:rPr lang="en-CA" dirty="0" smtClean="0">
                <a:solidFill>
                  <a:prstClr val="white"/>
                </a:solidFill>
                <a:latin typeface="Arial" pitchFamily="34" charset="0"/>
                <a:cs typeface="Arial" pitchFamily="34" charset="0"/>
              </a:rPr>
              <a:t>1% of people in Canada have Schizophrenia.</a:t>
            </a:r>
          </a:p>
          <a:p>
            <a:endParaRPr lang="en-CA" dirty="0" smtClean="0">
              <a:solidFill>
                <a:prstClr val="white"/>
              </a:solidFill>
              <a:latin typeface="Arial" pitchFamily="34" charset="0"/>
              <a:cs typeface="Arial" pitchFamily="34" charset="0"/>
            </a:endParaRPr>
          </a:p>
          <a:p>
            <a:endParaRPr lang="en-CA" dirty="0" smtClean="0">
              <a:solidFill>
                <a:prstClr val="white"/>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xmlns="" val="2189255772"/>
      </p:ext>
    </p:extLst>
  </p:cSld>
  <p:clrMapOvr>
    <a:masterClrMapping/>
  </p:clrMapOvr>
  <p:transition spd="slow" advClick="0" advTm="1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2" presetClass="entr" presetSubtype="4" fill="hold" grpId="0" nodeType="afterEffect">
                                  <p:stCondLst>
                                    <p:cond delay="1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 presetClass="entr" presetSubtype="4" fill="hold" grpId="0" nodeType="afterEffect">
                                  <p:stCondLst>
                                    <p:cond delay="150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par>
                          <p:cTn id="22" fill="hold">
                            <p:stCondLst>
                              <p:cond delay="5000"/>
                            </p:stCondLst>
                            <p:childTnLst>
                              <p:par>
                                <p:cTn id="23" presetID="2" presetClass="entr" presetSubtype="4" fill="hold" grpId="0" nodeType="afterEffect">
                                  <p:stCondLst>
                                    <p:cond delay="150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32122" y="0"/>
            <a:ext cx="529443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a:spLocks noChangeArrowheads="1"/>
          </p:cNvSpPr>
          <p:nvPr/>
        </p:nvSpPr>
        <p:spPr bwMode="auto">
          <a:xfrm>
            <a:off x="7020272" y="116632"/>
            <a:ext cx="2106288" cy="936103"/>
          </a:xfrm>
          <a:prstGeom prst="rect">
            <a:avLst/>
          </a:prstGeom>
          <a:solidFill>
            <a:srgbClr val="121145"/>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CA">
              <a:solidFill>
                <a:prstClr val="white"/>
              </a:solidFill>
            </a:endParaRPr>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5936" y="6237312"/>
            <a:ext cx="1963737" cy="506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7985" y="5872345"/>
            <a:ext cx="838646" cy="932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57116" y="5556944"/>
            <a:ext cx="841375"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92113" y="222193"/>
            <a:ext cx="2067559" cy="830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10"/>
          <p:cNvSpPr/>
          <p:nvPr/>
        </p:nvSpPr>
        <p:spPr>
          <a:xfrm>
            <a:off x="395536" y="504518"/>
            <a:ext cx="7848872" cy="707886"/>
          </a:xfrm>
          <a:prstGeom prst="rect">
            <a:avLst/>
          </a:prstGeom>
        </p:spPr>
        <p:txBody>
          <a:bodyPr wrap="square">
            <a:spAutoFit/>
          </a:bodyPr>
          <a:lstStyle/>
          <a:p>
            <a:r>
              <a:rPr lang="en-CA" sz="4000" u="sng" dirty="0" smtClean="0">
                <a:solidFill>
                  <a:prstClr val="white"/>
                </a:solidFill>
                <a:latin typeface="Arial Black" pitchFamily="34" charset="0"/>
              </a:rPr>
              <a:t>Facts About Stigma:</a:t>
            </a:r>
            <a:endParaRPr lang="en-CA" sz="4000" u="sng" dirty="0">
              <a:solidFill>
                <a:prstClr val="white"/>
              </a:solidFill>
              <a:latin typeface="Arial Black" pitchFamily="34" charset="0"/>
            </a:endParaRPr>
          </a:p>
        </p:txBody>
      </p:sp>
      <p:sp>
        <p:nvSpPr>
          <p:cNvPr id="3" name="Rectangle 2"/>
          <p:cNvSpPr/>
          <p:nvPr/>
        </p:nvSpPr>
        <p:spPr>
          <a:xfrm>
            <a:off x="395536" y="1268760"/>
            <a:ext cx="7886683" cy="2554545"/>
          </a:xfrm>
          <a:prstGeom prst="rect">
            <a:avLst/>
          </a:prstGeom>
        </p:spPr>
        <p:txBody>
          <a:bodyPr wrap="square">
            <a:spAutoFit/>
          </a:bodyPr>
          <a:lstStyle/>
          <a:p>
            <a:pPr marL="285750" indent="-285750">
              <a:buFont typeface="Arial" pitchFamily="34" charset="0"/>
              <a:buChar char="•"/>
            </a:pPr>
            <a:r>
              <a:rPr lang="en-CA" dirty="0">
                <a:solidFill>
                  <a:prstClr val="white"/>
                </a:solidFill>
                <a:latin typeface="Arial" pitchFamily="34" charset="0"/>
                <a:cs typeface="Arial" pitchFamily="34" charset="0"/>
              </a:rPr>
              <a:t>46% believe that a diagnosis of mental illness is merely an “excuse for poor behavior and personal failings</a:t>
            </a:r>
            <a:r>
              <a:rPr lang="en-CA" dirty="0" smtClean="0">
                <a:solidFill>
                  <a:prstClr val="white"/>
                </a:solidFill>
                <a:latin typeface="Arial" pitchFamily="34" charset="0"/>
                <a:cs typeface="Arial" pitchFamily="34" charset="0"/>
              </a:rPr>
              <a:t>”</a:t>
            </a:r>
          </a:p>
          <a:p>
            <a:pPr marL="285750" indent="-285750">
              <a:buFont typeface="Arial" pitchFamily="34" charset="0"/>
              <a:buChar char="•"/>
            </a:pPr>
            <a:endParaRPr lang="en-CA" dirty="0" smtClean="0">
              <a:solidFill>
                <a:prstClr val="white"/>
              </a:solidFill>
              <a:latin typeface="Arial" pitchFamily="34" charset="0"/>
              <a:cs typeface="Arial" pitchFamily="34" charset="0"/>
            </a:endParaRPr>
          </a:p>
          <a:p>
            <a:pPr marL="285750" indent="-285750">
              <a:buFont typeface="Arial" pitchFamily="34" charset="0"/>
              <a:buChar char="•"/>
            </a:pPr>
            <a:r>
              <a:rPr lang="en-CA" dirty="0" smtClean="0">
                <a:solidFill>
                  <a:prstClr val="white"/>
                </a:solidFill>
                <a:latin typeface="Arial" pitchFamily="34" charset="0"/>
                <a:cs typeface="Arial" pitchFamily="34" charset="0"/>
              </a:rPr>
              <a:t>42</a:t>
            </a:r>
            <a:r>
              <a:rPr lang="en-CA" dirty="0">
                <a:solidFill>
                  <a:prstClr val="white"/>
                </a:solidFill>
                <a:latin typeface="Arial" pitchFamily="34" charset="0"/>
                <a:cs typeface="Arial" pitchFamily="34" charset="0"/>
              </a:rPr>
              <a:t>% would no longer socialize with a friend diagnosed with mental </a:t>
            </a:r>
            <a:r>
              <a:rPr lang="en-CA" dirty="0" smtClean="0">
                <a:solidFill>
                  <a:prstClr val="white"/>
                </a:solidFill>
                <a:latin typeface="Arial" pitchFamily="34" charset="0"/>
                <a:cs typeface="Arial" pitchFamily="34" charset="0"/>
              </a:rPr>
              <a:t>illness</a:t>
            </a:r>
          </a:p>
          <a:p>
            <a:endParaRPr lang="en-CA" dirty="0" smtClean="0">
              <a:solidFill>
                <a:prstClr val="white"/>
              </a:solidFill>
              <a:latin typeface="Arial" pitchFamily="34" charset="0"/>
              <a:cs typeface="Arial" pitchFamily="34" charset="0"/>
            </a:endParaRPr>
          </a:p>
          <a:p>
            <a:pPr marL="285750" indent="-285750">
              <a:buFont typeface="Arial" pitchFamily="34" charset="0"/>
              <a:buChar char="•"/>
            </a:pPr>
            <a:r>
              <a:rPr lang="en-CA" dirty="0" smtClean="0">
                <a:solidFill>
                  <a:prstClr val="white"/>
                </a:solidFill>
                <a:latin typeface="Arial" pitchFamily="34" charset="0"/>
                <a:cs typeface="Arial" pitchFamily="34" charset="0"/>
              </a:rPr>
              <a:t>50</a:t>
            </a:r>
            <a:r>
              <a:rPr lang="en-CA" dirty="0">
                <a:solidFill>
                  <a:prstClr val="white"/>
                </a:solidFill>
                <a:latin typeface="Arial" pitchFamily="34" charset="0"/>
                <a:cs typeface="Arial" pitchFamily="34" charset="0"/>
              </a:rPr>
              <a:t>% would not tell friends or coworkers that a family member was suffering from mental illness. </a:t>
            </a:r>
            <a:endParaRPr lang="en-CA" dirty="0" smtClean="0">
              <a:solidFill>
                <a:prstClr val="white"/>
              </a:solidFill>
              <a:latin typeface="Arial" pitchFamily="34" charset="0"/>
              <a:cs typeface="Arial" pitchFamily="34" charset="0"/>
            </a:endParaRPr>
          </a:p>
          <a:p>
            <a:endParaRPr lang="en-CA" sz="800" dirty="0">
              <a:solidFill>
                <a:prstClr val="white"/>
              </a:solidFill>
              <a:latin typeface="Arial" pitchFamily="34" charset="0"/>
              <a:cs typeface="Arial" pitchFamily="34" charset="0"/>
            </a:endParaRPr>
          </a:p>
          <a:p>
            <a:endParaRPr lang="en-CA" sz="800" dirty="0">
              <a:solidFill>
                <a:prstClr val="white"/>
              </a:solidFill>
              <a:latin typeface="Arial" pitchFamily="34" charset="0"/>
              <a:cs typeface="Arial" pitchFamily="34" charset="0"/>
            </a:endParaRPr>
          </a:p>
          <a:p>
            <a:endParaRPr lang="en-CA" sz="800" dirty="0">
              <a:solidFill>
                <a:prstClr val="white"/>
              </a:solidFill>
            </a:endParaRPr>
          </a:p>
          <a:p>
            <a:r>
              <a:rPr lang="en-CA" sz="1000" dirty="0" smtClean="0">
                <a:solidFill>
                  <a:prstClr val="white"/>
                </a:solidFill>
              </a:rPr>
              <a:t>Canadian </a:t>
            </a:r>
            <a:r>
              <a:rPr lang="en-CA" sz="1000" dirty="0">
                <a:solidFill>
                  <a:prstClr val="white"/>
                </a:solidFill>
              </a:rPr>
              <a:t>Medical Association. (2008, August). Eighth Annual National Report Card on Health Care. </a:t>
            </a:r>
          </a:p>
        </p:txBody>
      </p:sp>
    </p:spTree>
    <p:extLst>
      <p:ext uri="{BB962C8B-B14F-4D97-AF65-F5344CB8AC3E}">
        <p14:creationId xmlns:p14="http://schemas.microsoft.com/office/powerpoint/2010/main" xmlns="" val="728982687"/>
      </p:ext>
    </p:extLst>
  </p:cSld>
  <p:clrMapOvr>
    <a:masterClrMapping/>
  </p:clrMapOvr>
  <p:transition spd="slow" advClick="0" advTm="1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4500"/>
                            </p:stCondLst>
                            <p:childTnLst>
                              <p:par>
                                <p:cTn id="17" presetID="10" presetClass="entr" presetSubtype="0" fill="hold" nodeType="afterEffect">
                                  <p:stCondLst>
                                    <p:cond delay="2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2970" y="-52949"/>
            <a:ext cx="529443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a:spLocks noChangeArrowheads="1"/>
          </p:cNvSpPr>
          <p:nvPr/>
        </p:nvSpPr>
        <p:spPr bwMode="auto">
          <a:xfrm>
            <a:off x="6876256" y="116632"/>
            <a:ext cx="2250304" cy="936103"/>
          </a:xfrm>
          <a:prstGeom prst="rect">
            <a:avLst/>
          </a:prstGeom>
          <a:solidFill>
            <a:srgbClr val="121145"/>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CA">
              <a:solidFill>
                <a:prstClr val="white"/>
              </a:solidFill>
            </a:endParaRPr>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5936" y="6237312"/>
            <a:ext cx="1963737" cy="506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7985" y="5872345"/>
            <a:ext cx="838646" cy="932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57116" y="5556944"/>
            <a:ext cx="841375"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632680" y="2492896"/>
            <a:ext cx="7848872" cy="2554545"/>
          </a:xfrm>
          <a:prstGeom prst="rect">
            <a:avLst/>
          </a:prstGeom>
        </p:spPr>
        <p:txBody>
          <a:bodyPr wrap="square">
            <a:spAutoFit/>
          </a:bodyPr>
          <a:lstStyle/>
          <a:p>
            <a:r>
              <a:rPr lang="en-CA" sz="4000" dirty="0" smtClean="0">
                <a:solidFill>
                  <a:prstClr val="white"/>
                </a:solidFill>
                <a:latin typeface="Arial Black" pitchFamily="34" charset="0"/>
              </a:rPr>
              <a:t>Let’s start talking about mental illness so that we are comfortable talking about it…</a:t>
            </a:r>
            <a:endParaRPr lang="en-CA" sz="4000" dirty="0">
              <a:solidFill>
                <a:prstClr val="white"/>
              </a:solidFill>
              <a:latin typeface="Arial Black" pitchFamily="34" charset="0"/>
            </a:endParaRPr>
          </a:p>
        </p:txBody>
      </p:sp>
      <p:pic>
        <p:nvPicPr>
          <p:cNvPr id="10"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92114" y="78178"/>
            <a:ext cx="2067559" cy="830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1444775"/>
      </p:ext>
    </p:extLst>
  </p:cSld>
  <p:clrMapOvr>
    <a:masterClrMapping/>
  </p:clrMapOvr>
  <p:transition spd="slow" advClick="0" advTm="4000">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2970" y="-52949"/>
            <a:ext cx="529443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a:spLocks noChangeArrowheads="1"/>
          </p:cNvSpPr>
          <p:nvPr/>
        </p:nvSpPr>
        <p:spPr bwMode="auto">
          <a:xfrm>
            <a:off x="6804248" y="116632"/>
            <a:ext cx="2322312" cy="936103"/>
          </a:xfrm>
          <a:prstGeom prst="rect">
            <a:avLst/>
          </a:prstGeom>
          <a:solidFill>
            <a:srgbClr val="121145"/>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CA">
              <a:solidFill>
                <a:prstClr val="white"/>
              </a:solidFill>
            </a:endParaRPr>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5936" y="6237312"/>
            <a:ext cx="1963737" cy="506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7985" y="5872345"/>
            <a:ext cx="838646" cy="932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57116" y="5556944"/>
            <a:ext cx="841375"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755576" y="1495156"/>
            <a:ext cx="7560840" cy="4401205"/>
          </a:xfrm>
          <a:prstGeom prst="rect">
            <a:avLst/>
          </a:prstGeom>
        </p:spPr>
        <p:txBody>
          <a:bodyPr wrap="square">
            <a:spAutoFit/>
          </a:bodyPr>
          <a:lstStyle/>
          <a:p>
            <a:r>
              <a:rPr lang="en-CA" sz="4000" dirty="0" smtClean="0">
                <a:solidFill>
                  <a:prstClr val="white"/>
                </a:solidFill>
                <a:latin typeface="Arial Black" pitchFamily="34" charset="0"/>
              </a:rPr>
              <a:t>Stigma affects all of us who are affected with mental illness, yet mental illness is never really talked about so Stigma continues and is growing…</a:t>
            </a:r>
            <a:endParaRPr lang="en-CA" sz="4000" dirty="0">
              <a:solidFill>
                <a:prstClr val="white"/>
              </a:solidFill>
              <a:latin typeface="Arial Black" pitchFamily="34" charset="0"/>
            </a:endParaRPr>
          </a:p>
        </p:txBody>
      </p:sp>
      <p:pic>
        <p:nvPicPr>
          <p:cNvPr id="10"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92114" y="78178"/>
            <a:ext cx="2067559" cy="830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96505547"/>
      </p:ext>
    </p:extLst>
  </p:cSld>
  <p:clrMapOvr>
    <a:masterClrMapping/>
  </p:clrMapOvr>
  <p:transition spd="slow" advClick="0" advTm="7000">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2970" y="-52949"/>
            <a:ext cx="529443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a:spLocks noChangeArrowheads="1"/>
          </p:cNvSpPr>
          <p:nvPr/>
        </p:nvSpPr>
        <p:spPr bwMode="auto">
          <a:xfrm>
            <a:off x="7164288" y="116632"/>
            <a:ext cx="1962272" cy="936103"/>
          </a:xfrm>
          <a:prstGeom prst="rect">
            <a:avLst/>
          </a:prstGeom>
          <a:solidFill>
            <a:srgbClr val="121145"/>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CA">
              <a:solidFill>
                <a:prstClr val="white"/>
              </a:solidFill>
            </a:endParaRPr>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5936" y="6237312"/>
            <a:ext cx="1963737" cy="506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7985" y="5872345"/>
            <a:ext cx="838646" cy="932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57116" y="5556944"/>
            <a:ext cx="841375"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755576" y="1495156"/>
            <a:ext cx="7920880" cy="3170099"/>
          </a:xfrm>
          <a:prstGeom prst="rect">
            <a:avLst/>
          </a:prstGeom>
        </p:spPr>
        <p:txBody>
          <a:bodyPr wrap="square">
            <a:spAutoFit/>
          </a:bodyPr>
          <a:lstStyle/>
          <a:p>
            <a:r>
              <a:rPr lang="en-CA" sz="4000" dirty="0" smtClean="0">
                <a:solidFill>
                  <a:prstClr val="white"/>
                </a:solidFill>
                <a:latin typeface="Arial Black" pitchFamily="34" charset="0"/>
              </a:rPr>
              <a:t>The Lived Experience &amp; Recovery Network is facing this Elephant head on and challenging communities to talk about …</a:t>
            </a:r>
            <a:endParaRPr lang="en-CA" sz="4000" dirty="0">
              <a:solidFill>
                <a:prstClr val="white"/>
              </a:solidFill>
              <a:latin typeface="Arial Black" pitchFamily="34" charset="0"/>
            </a:endParaRPr>
          </a:p>
        </p:txBody>
      </p:sp>
      <p:pic>
        <p:nvPicPr>
          <p:cNvPr id="7170"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67944" y="97200"/>
            <a:ext cx="2073275" cy="828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47313706"/>
      </p:ext>
    </p:extLst>
  </p:cSld>
  <p:clrMapOvr>
    <a:masterClrMapping/>
  </p:clrMapOvr>
  <p:transition spd="slow" advClick="0" advTm="7000">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2970" y="-52949"/>
            <a:ext cx="529443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a:spLocks noChangeArrowheads="1"/>
          </p:cNvSpPr>
          <p:nvPr/>
        </p:nvSpPr>
        <p:spPr bwMode="auto">
          <a:xfrm>
            <a:off x="6948264" y="116632"/>
            <a:ext cx="2178296" cy="936103"/>
          </a:xfrm>
          <a:prstGeom prst="rect">
            <a:avLst/>
          </a:prstGeom>
          <a:solidFill>
            <a:srgbClr val="121145"/>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CA">
              <a:solidFill>
                <a:prstClr val="white"/>
              </a:solidFill>
            </a:endParaRPr>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5936" y="6237312"/>
            <a:ext cx="1963737" cy="506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7985" y="5872345"/>
            <a:ext cx="838646" cy="932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57116" y="5556944"/>
            <a:ext cx="841375"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776696" y="2276872"/>
            <a:ext cx="7560840" cy="1938992"/>
          </a:xfrm>
          <a:prstGeom prst="rect">
            <a:avLst/>
          </a:prstGeom>
        </p:spPr>
        <p:txBody>
          <a:bodyPr wrap="square">
            <a:spAutoFit/>
          </a:bodyPr>
          <a:lstStyle/>
          <a:p>
            <a:r>
              <a:rPr lang="en-CA" sz="4000" dirty="0" smtClean="0">
                <a:solidFill>
                  <a:prstClr val="white"/>
                </a:solidFill>
                <a:latin typeface="Arial Black" pitchFamily="34" charset="0"/>
              </a:rPr>
              <a:t>Until now, Stigma the Elephant has been invisible…</a:t>
            </a:r>
            <a:endParaRPr lang="en-CA" sz="4000" dirty="0">
              <a:solidFill>
                <a:prstClr val="white"/>
              </a:solidFill>
              <a:latin typeface="Arial Black" pitchFamily="34" charset="0"/>
            </a:endParaRPr>
          </a:p>
        </p:txBody>
      </p:sp>
      <p:pic>
        <p:nvPicPr>
          <p:cNvPr id="10"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92114" y="78178"/>
            <a:ext cx="2067559" cy="830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02103743"/>
      </p:ext>
    </p:extLst>
  </p:cSld>
  <p:clrMapOvr>
    <a:masterClrMapping/>
  </p:clrMapOvr>
  <p:transition spd="slow" advClick="0" advTm="2500">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2970" y="-52949"/>
            <a:ext cx="529443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a:spLocks noChangeArrowheads="1"/>
          </p:cNvSpPr>
          <p:nvPr/>
        </p:nvSpPr>
        <p:spPr bwMode="auto">
          <a:xfrm>
            <a:off x="7020272" y="116632"/>
            <a:ext cx="2106288" cy="936103"/>
          </a:xfrm>
          <a:prstGeom prst="rect">
            <a:avLst/>
          </a:prstGeom>
          <a:solidFill>
            <a:srgbClr val="121145"/>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CA">
              <a:solidFill>
                <a:prstClr val="white"/>
              </a:solidFill>
            </a:endParaRPr>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5936" y="6237312"/>
            <a:ext cx="1963737" cy="506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7985" y="5872345"/>
            <a:ext cx="838646" cy="932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57116" y="5556944"/>
            <a:ext cx="841375"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467544" y="404664"/>
            <a:ext cx="3312368" cy="8094524"/>
          </a:xfrm>
          <a:prstGeom prst="rect">
            <a:avLst/>
          </a:prstGeom>
        </p:spPr>
        <p:txBody>
          <a:bodyPr wrap="square">
            <a:spAutoFit/>
          </a:bodyPr>
          <a:lstStyle/>
          <a:p>
            <a:pPr algn="ctr"/>
            <a:r>
              <a:rPr lang="en-CA" sz="4400" dirty="0" smtClean="0">
                <a:solidFill>
                  <a:prstClr val="white"/>
                </a:solidFill>
                <a:latin typeface="Arial Black" pitchFamily="34" charset="0"/>
              </a:rPr>
              <a:t>Now you can see the Elephant in the Room!</a:t>
            </a:r>
          </a:p>
          <a:p>
            <a:pPr algn="ctr"/>
            <a:endParaRPr lang="en-CA" sz="3200" dirty="0">
              <a:solidFill>
                <a:prstClr val="white"/>
              </a:solidFill>
              <a:latin typeface="Arial Black" pitchFamily="34" charset="0"/>
            </a:endParaRPr>
          </a:p>
          <a:p>
            <a:pPr algn="ctr"/>
            <a:endParaRPr lang="en-CA" sz="3200" dirty="0" smtClean="0">
              <a:solidFill>
                <a:prstClr val="white"/>
              </a:solidFill>
              <a:latin typeface="Arial Black" pitchFamily="34" charset="0"/>
            </a:endParaRPr>
          </a:p>
          <a:p>
            <a:pPr algn="ctr"/>
            <a:endParaRPr lang="en-CA" sz="3200" dirty="0">
              <a:solidFill>
                <a:prstClr val="white"/>
              </a:solidFill>
              <a:latin typeface="Arial Black" pitchFamily="34" charset="0"/>
            </a:endParaRPr>
          </a:p>
          <a:p>
            <a:pPr algn="ctr"/>
            <a:endParaRPr lang="en-CA" sz="3200" dirty="0" smtClean="0">
              <a:solidFill>
                <a:prstClr val="white"/>
              </a:solidFill>
              <a:latin typeface="Arial Black" pitchFamily="34" charset="0"/>
            </a:endParaRPr>
          </a:p>
          <a:p>
            <a:pPr algn="ctr"/>
            <a:endParaRPr lang="en-CA" sz="3200" dirty="0" smtClean="0">
              <a:solidFill>
                <a:prstClr val="white"/>
              </a:solidFill>
              <a:latin typeface="Arial Black" pitchFamily="34" charset="0"/>
            </a:endParaRPr>
          </a:p>
          <a:p>
            <a:pPr algn="ctr"/>
            <a:endParaRPr lang="en-CA" sz="3200" dirty="0" smtClean="0">
              <a:solidFill>
                <a:prstClr val="white"/>
              </a:solidFill>
              <a:latin typeface="Arial Black" pitchFamily="34" charset="0"/>
            </a:endParaRPr>
          </a:p>
          <a:p>
            <a:pPr algn="ctr"/>
            <a:endParaRPr lang="en-CA" sz="3200" dirty="0">
              <a:solidFill>
                <a:prstClr val="white"/>
              </a:solidFill>
              <a:latin typeface="Arial Black" pitchFamily="34" charset="0"/>
            </a:endParaRPr>
          </a:p>
          <a:p>
            <a:pPr algn="ctr"/>
            <a:endParaRPr lang="en-CA" sz="3200" dirty="0" smtClean="0">
              <a:solidFill>
                <a:prstClr val="white"/>
              </a:solidFill>
              <a:latin typeface="Arial Black" pitchFamily="34" charset="0"/>
            </a:endParaRPr>
          </a:p>
        </p:txBody>
      </p:sp>
      <p:pic>
        <p:nvPicPr>
          <p:cNvPr id="2052"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612560" y="3140968"/>
            <a:ext cx="2324100" cy="1343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92114" y="78178"/>
            <a:ext cx="2067559" cy="830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615561" y="4850103"/>
            <a:ext cx="2683521" cy="2977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51829" y="4908327"/>
            <a:ext cx="2322513" cy="1347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89259651"/>
      </p:ext>
    </p:extLst>
  </p:cSld>
  <p:clrMapOvr>
    <a:masterClrMapping/>
  </p:clrMapOvr>
  <p:transition spd="slow" advClick="0" advTm="3000">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2970" y="-52949"/>
            <a:ext cx="529443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a:spLocks noChangeArrowheads="1"/>
          </p:cNvSpPr>
          <p:nvPr/>
        </p:nvSpPr>
        <p:spPr bwMode="auto">
          <a:xfrm>
            <a:off x="7020272" y="116632"/>
            <a:ext cx="2106288" cy="936103"/>
          </a:xfrm>
          <a:prstGeom prst="rect">
            <a:avLst/>
          </a:prstGeom>
          <a:solidFill>
            <a:srgbClr val="121145"/>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CA">
              <a:solidFill>
                <a:prstClr val="white"/>
              </a:solidFill>
            </a:endParaRPr>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5936" y="6237312"/>
            <a:ext cx="1963737" cy="506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7985" y="5872345"/>
            <a:ext cx="838646" cy="932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57116" y="5556944"/>
            <a:ext cx="841375"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107504" y="348332"/>
            <a:ext cx="3637454" cy="5693866"/>
          </a:xfrm>
          <a:prstGeom prst="rect">
            <a:avLst/>
          </a:prstGeom>
        </p:spPr>
        <p:txBody>
          <a:bodyPr wrap="square">
            <a:spAutoFit/>
          </a:bodyPr>
          <a:lstStyle/>
          <a:p>
            <a:pPr algn="ctr"/>
            <a:r>
              <a:rPr lang="en-CA" sz="2800" dirty="0" smtClean="0">
                <a:solidFill>
                  <a:prstClr val="white"/>
                </a:solidFill>
                <a:latin typeface="Arial Black" pitchFamily="34" charset="0"/>
              </a:rPr>
              <a:t>We want to talk about our Mental Illness, we can help you understand Mental Illness better so that we shrink Stigma, we get Freedom, we can Recover but first we need to know it is safe to do so.</a:t>
            </a:r>
            <a:endParaRPr lang="en-CA" sz="2800" dirty="0">
              <a:solidFill>
                <a:prstClr val="white"/>
              </a:solidFill>
              <a:latin typeface="Arial Black" pitchFamily="34" charset="0"/>
            </a:endParaRPr>
          </a:p>
        </p:txBody>
      </p:sp>
      <p:pic>
        <p:nvPicPr>
          <p:cNvPr id="10"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92114" y="78178"/>
            <a:ext cx="2067559" cy="830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17513022"/>
      </p:ext>
    </p:extLst>
  </p:cSld>
  <p:clrMapOvr>
    <a:masterClrMapping/>
  </p:clrMapOvr>
  <p:transition spd="slow" advClick="0" advTm="9000">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92114" y="-52949"/>
            <a:ext cx="529443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a:spLocks noChangeArrowheads="1"/>
          </p:cNvSpPr>
          <p:nvPr/>
        </p:nvSpPr>
        <p:spPr bwMode="auto">
          <a:xfrm>
            <a:off x="7092280" y="116632"/>
            <a:ext cx="2034280" cy="936103"/>
          </a:xfrm>
          <a:prstGeom prst="rect">
            <a:avLst/>
          </a:prstGeom>
          <a:solidFill>
            <a:srgbClr val="121145"/>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CA">
              <a:solidFill>
                <a:prstClr val="white"/>
              </a:solidFill>
            </a:endParaRPr>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5936" y="6237312"/>
            <a:ext cx="1963737" cy="506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7985" y="5872345"/>
            <a:ext cx="838646" cy="932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57116" y="5556944"/>
            <a:ext cx="841375"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405803" y="584683"/>
            <a:ext cx="3374109" cy="3970318"/>
          </a:xfrm>
          <a:prstGeom prst="rect">
            <a:avLst/>
          </a:prstGeom>
        </p:spPr>
        <p:txBody>
          <a:bodyPr wrap="square">
            <a:spAutoFit/>
          </a:bodyPr>
          <a:lstStyle/>
          <a:p>
            <a:pPr algn="ctr"/>
            <a:r>
              <a:rPr lang="en-CA" sz="3600" dirty="0" smtClean="0">
                <a:solidFill>
                  <a:prstClr val="white"/>
                </a:solidFill>
                <a:latin typeface="Arial Black" pitchFamily="34" charset="0"/>
              </a:rPr>
              <a:t>This </a:t>
            </a:r>
            <a:r>
              <a:rPr lang="en-CA" sz="3600" dirty="0">
                <a:solidFill>
                  <a:prstClr val="white"/>
                </a:solidFill>
                <a:latin typeface="Arial Black" pitchFamily="34" charset="0"/>
              </a:rPr>
              <a:t>small blue Elephant is our power symbol and we want you to have it. </a:t>
            </a:r>
          </a:p>
        </p:txBody>
      </p:sp>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30807" y="4885431"/>
            <a:ext cx="2324100" cy="1343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92114" y="78178"/>
            <a:ext cx="2067559" cy="830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90141996"/>
      </p:ext>
    </p:extLst>
  </p:cSld>
  <p:clrMapOvr>
    <a:masterClrMapping/>
  </p:clrMapOvr>
  <p:transition spd="slow" advClick="0" advTm="4000">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8872"/>
            <a:ext cx="7886700" cy="895638"/>
          </a:xfrm>
        </p:spPr>
        <p:txBody>
          <a:bodyPr/>
          <a:lstStyle/>
          <a:p>
            <a:pPr algn="ctr"/>
            <a:r>
              <a:rPr lang="en-CA" dirty="0" smtClean="0"/>
              <a:t>Let’s hear from you!</a:t>
            </a:r>
            <a:endParaRPr lang="en-CA" dirty="0"/>
          </a:p>
        </p:txBody>
      </p:sp>
      <p:sp>
        <p:nvSpPr>
          <p:cNvPr id="3" name="Content Placeholder 2"/>
          <p:cNvSpPr>
            <a:spLocks noGrp="1"/>
          </p:cNvSpPr>
          <p:nvPr>
            <p:ph idx="1"/>
          </p:nvPr>
        </p:nvSpPr>
        <p:spPr>
          <a:xfrm>
            <a:off x="628650" y="1094511"/>
            <a:ext cx="7886700" cy="5763490"/>
          </a:xfrm>
          <a:solidFill>
            <a:schemeClr val="bg1"/>
          </a:solidFill>
        </p:spPr>
        <p:txBody>
          <a:bodyPr>
            <a:noAutofit/>
          </a:bodyPr>
          <a:lstStyle/>
          <a:p>
            <a:pPr marL="742950" indent="-742950">
              <a:buFont typeface="+mj-lt"/>
              <a:buAutoNum type="arabicPeriod"/>
            </a:pPr>
            <a:r>
              <a:rPr lang="en-CA" sz="3600" dirty="0" smtClean="0"/>
              <a:t>Your name and organization you represent</a:t>
            </a:r>
          </a:p>
          <a:p>
            <a:pPr marL="742950" indent="-742950">
              <a:buFont typeface="+mj-lt"/>
              <a:buAutoNum type="arabicPeriod"/>
            </a:pPr>
            <a:r>
              <a:rPr lang="en-CA" sz="3600" dirty="0" smtClean="0"/>
              <a:t>Site you are working with as part of Mood Walks (if applicable)</a:t>
            </a:r>
          </a:p>
          <a:p>
            <a:pPr marL="742950" indent="-742950">
              <a:buFont typeface="+mj-lt"/>
              <a:buAutoNum type="arabicPeriod"/>
            </a:pPr>
            <a:r>
              <a:rPr lang="en-CA" sz="3600" dirty="0" smtClean="0"/>
              <a:t>What interested you about this webinar?</a:t>
            </a:r>
          </a:p>
          <a:p>
            <a:pPr marL="742950" indent="-742950">
              <a:buFont typeface="+mj-lt"/>
              <a:buAutoNum type="arabicPeriod"/>
            </a:pPr>
            <a:r>
              <a:rPr lang="en-CA" sz="3600" dirty="0" smtClean="0"/>
              <a:t>How would you describe your level of awareness about mental health issues?</a:t>
            </a:r>
          </a:p>
          <a:p>
            <a:pPr marL="742950" indent="-742950">
              <a:buFont typeface="+mj-lt"/>
              <a:buAutoNum type="arabicPeriod"/>
            </a:pPr>
            <a:r>
              <a:rPr lang="en-CA" sz="3600" dirty="0" smtClean="0"/>
              <a:t>Any specific questions for today?</a:t>
            </a:r>
            <a:endParaRPr lang="en-CA" sz="3600" dirty="0"/>
          </a:p>
        </p:txBody>
      </p:sp>
    </p:spTree>
    <p:extLst>
      <p:ext uri="{BB962C8B-B14F-4D97-AF65-F5344CB8AC3E}">
        <p14:creationId xmlns:p14="http://schemas.microsoft.com/office/powerpoint/2010/main" xmlns="" val="1083878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2970" y="-52949"/>
            <a:ext cx="529443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a:spLocks noChangeArrowheads="1"/>
          </p:cNvSpPr>
          <p:nvPr/>
        </p:nvSpPr>
        <p:spPr bwMode="auto">
          <a:xfrm>
            <a:off x="7020272" y="116632"/>
            <a:ext cx="2106288" cy="936103"/>
          </a:xfrm>
          <a:prstGeom prst="rect">
            <a:avLst/>
          </a:prstGeom>
          <a:solidFill>
            <a:srgbClr val="121145"/>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CA">
              <a:solidFill>
                <a:prstClr val="white"/>
              </a:solidFill>
            </a:endParaRPr>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5936" y="6237312"/>
            <a:ext cx="1963737" cy="506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7985" y="5872345"/>
            <a:ext cx="838646" cy="932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57116" y="5556944"/>
            <a:ext cx="841375"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405804" y="1628800"/>
            <a:ext cx="8414668" cy="2862322"/>
          </a:xfrm>
          <a:prstGeom prst="rect">
            <a:avLst/>
          </a:prstGeom>
        </p:spPr>
        <p:txBody>
          <a:bodyPr wrap="square">
            <a:spAutoFit/>
          </a:bodyPr>
          <a:lstStyle/>
          <a:p>
            <a:pPr algn="ctr"/>
            <a:r>
              <a:rPr lang="en-CA" sz="3600" dirty="0" smtClean="0">
                <a:solidFill>
                  <a:prstClr val="white"/>
                </a:solidFill>
                <a:latin typeface="Arial Black" pitchFamily="34" charset="0"/>
              </a:rPr>
              <a:t>Join </a:t>
            </a:r>
            <a:r>
              <a:rPr lang="en-CA" sz="3600" dirty="0">
                <a:solidFill>
                  <a:prstClr val="white"/>
                </a:solidFill>
                <a:latin typeface="Arial Black" pitchFamily="34" charset="0"/>
              </a:rPr>
              <a:t>us in talking about mental illness, reduce Stigma </a:t>
            </a:r>
            <a:r>
              <a:rPr lang="en-CA" sz="3600" dirty="0" smtClean="0">
                <a:solidFill>
                  <a:prstClr val="white"/>
                </a:solidFill>
                <a:latin typeface="Arial Black" pitchFamily="34" charset="0"/>
              </a:rPr>
              <a:t>and free us from judgment and hurt, and support us in freedom and recovery</a:t>
            </a:r>
            <a:endParaRPr lang="en-CA" sz="3600" dirty="0">
              <a:solidFill>
                <a:prstClr val="white"/>
              </a:solidFill>
              <a:latin typeface="Arial Black" pitchFamily="34" charset="0"/>
            </a:endParaRPr>
          </a:p>
        </p:txBody>
      </p:sp>
      <p:pic>
        <p:nvPicPr>
          <p:cNvPr id="10"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92114" y="78178"/>
            <a:ext cx="2067559" cy="830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18415121"/>
      </p:ext>
    </p:extLst>
  </p:cSld>
  <p:clrMapOvr>
    <a:masterClrMapping/>
  </p:clrMapOvr>
  <p:transition spd="slow" advClick="0" advTm="5500">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49562" y="0"/>
            <a:ext cx="5294438" cy="688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a:spLocks noChangeArrowheads="1"/>
          </p:cNvSpPr>
          <p:nvPr/>
        </p:nvSpPr>
        <p:spPr bwMode="auto">
          <a:xfrm>
            <a:off x="7020272" y="116632"/>
            <a:ext cx="2106288" cy="936103"/>
          </a:xfrm>
          <a:prstGeom prst="rect">
            <a:avLst/>
          </a:prstGeom>
          <a:solidFill>
            <a:srgbClr val="121145"/>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CA">
              <a:solidFill>
                <a:prstClr val="white"/>
              </a:solidFill>
            </a:endParaRPr>
          </a:p>
        </p:txBody>
      </p: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95936" y="6237312"/>
            <a:ext cx="1963737" cy="506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27985" y="5872345"/>
            <a:ext cx="838646" cy="932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557116" y="5556944"/>
            <a:ext cx="841375"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368544" y="1163072"/>
            <a:ext cx="8270652" cy="1200329"/>
          </a:xfrm>
          <a:prstGeom prst="rect">
            <a:avLst/>
          </a:prstGeom>
        </p:spPr>
        <p:txBody>
          <a:bodyPr wrap="square">
            <a:spAutoFit/>
          </a:bodyPr>
          <a:lstStyle/>
          <a:p>
            <a:r>
              <a:rPr lang="en-CA" sz="2400" dirty="0" smtClean="0">
                <a:solidFill>
                  <a:prstClr val="white"/>
                </a:solidFill>
              </a:rPr>
              <a:t>Give you freedom, give you fire, give you reason, take you higher</a:t>
            </a:r>
          </a:p>
          <a:p>
            <a:r>
              <a:rPr lang="en-CA" sz="2400" dirty="0" smtClean="0">
                <a:solidFill>
                  <a:prstClr val="white"/>
                </a:solidFill>
              </a:rPr>
              <a:t>See the champions, take the field now, you define us, make us feel proud.</a:t>
            </a:r>
            <a:endParaRPr lang="en-CA" sz="2400" dirty="0">
              <a:solidFill>
                <a:prstClr val="white"/>
              </a:solidFill>
            </a:endParaRPr>
          </a:p>
        </p:txBody>
      </p:sp>
      <p:pic>
        <p:nvPicPr>
          <p:cNvPr id="6146"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024356" y="24000"/>
            <a:ext cx="2073275" cy="956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11. K'naan - Wavin' Flag (The Celebration Remix).mp3">
            <a:hlinkClick r:id="" action="ppaction://media"/>
          </p:cNvPr>
          <p:cNvPicPr>
            <a:picLocks noChangeAspect="1"/>
          </p:cNvPicPr>
          <p:nvPr>
            <a:audioFile r:link="rId2"/>
            <p:extLst>
              <p:ext uri="{DAA4B4D4-6D71-4841-9C94-3DE7FCFB9230}">
                <p14:media xmlns:p14="http://schemas.microsoft.com/office/powerpoint/2010/main" xmlns="" r:embed="rId10"/>
              </p:ext>
            </p:extLst>
          </p:nvPr>
        </p:nvPicPr>
        <p:blipFill>
          <a:blip r:embed="rId11" cstate="print"/>
          <a:stretch>
            <a:fillRect/>
          </a:stretch>
        </p:blipFill>
        <p:spPr>
          <a:xfrm>
            <a:off x="9266931" y="6957392"/>
            <a:ext cx="487363" cy="573955"/>
          </a:xfrm>
          <a:prstGeom prst="rect">
            <a:avLst/>
          </a:prstGeom>
        </p:spPr>
      </p:pic>
      <p:sp>
        <p:nvSpPr>
          <p:cNvPr id="10" name="Rectangle 9"/>
          <p:cNvSpPr/>
          <p:nvPr/>
        </p:nvSpPr>
        <p:spPr>
          <a:xfrm>
            <a:off x="539552" y="639852"/>
            <a:ext cx="5708153" cy="523220"/>
          </a:xfrm>
          <a:prstGeom prst="rect">
            <a:avLst/>
          </a:prstGeom>
        </p:spPr>
        <p:txBody>
          <a:bodyPr wrap="square">
            <a:spAutoFit/>
          </a:bodyPr>
          <a:lstStyle/>
          <a:p>
            <a:pPr algn="ctr"/>
            <a:r>
              <a:rPr lang="en-CA" sz="2800" dirty="0" smtClean="0">
                <a:solidFill>
                  <a:prstClr val="white"/>
                </a:solidFill>
                <a:latin typeface="Arial Black" pitchFamily="34" charset="0"/>
              </a:rPr>
              <a:t>As </a:t>
            </a:r>
            <a:r>
              <a:rPr lang="en-CA" sz="2800" dirty="0" err="1" smtClean="0">
                <a:solidFill>
                  <a:prstClr val="white"/>
                </a:solidFill>
                <a:latin typeface="Arial Black" pitchFamily="34" charset="0"/>
              </a:rPr>
              <a:t>K’naan’s</a:t>
            </a:r>
            <a:r>
              <a:rPr lang="en-CA" sz="2800" dirty="0" smtClean="0">
                <a:solidFill>
                  <a:prstClr val="white"/>
                </a:solidFill>
                <a:latin typeface="Arial Black" pitchFamily="34" charset="0"/>
              </a:rPr>
              <a:t> song says…</a:t>
            </a:r>
          </a:p>
        </p:txBody>
      </p:sp>
      <p:sp>
        <p:nvSpPr>
          <p:cNvPr id="5" name="Rectangle 4"/>
          <p:cNvSpPr/>
          <p:nvPr/>
        </p:nvSpPr>
        <p:spPr>
          <a:xfrm>
            <a:off x="368545" y="2509445"/>
            <a:ext cx="7764873" cy="830997"/>
          </a:xfrm>
          <a:prstGeom prst="rect">
            <a:avLst/>
          </a:prstGeom>
        </p:spPr>
        <p:txBody>
          <a:bodyPr wrap="square">
            <a:spAutoFit/>
          </a:bodyPr>
          <a:lstStyle/>
          <a:p>
            <a:r>
              <a:rPr lang="en-CA" sz="2400" dirty="0">
                <a:solidFill>
                  <a:prstClr val="white"/>
                </a:solidFill>
              </a:rPr>
              <a:t>In the streets our heads are lifting as we lose our inhibition,</a:t>
            </a:r>
          </a:p>
          <a:p>
            <a:r>
              <a:rPr lang="en-CA" sz="2400" dirty="0">
                <a:solidFill>
                  <a:prstClr val="white"/>
                </a:solidFill>
              </a:rPr>
              <a:t>Celebration it surrounds us, every nation, all around us</a:t>
            </a:r>
          </a:p>
        </p:txBody>
      </p:sp>
      <p:sp>
        <p:nvSpPr>
          <p:cNvPr id="15" name="Rectangle 14"/>
          <p:cNvSpPr/>
          <p:nvPr/>
        </p:nvSpPr>
        <p:spPr>
          <a:xfrm>
            <a:off x="404041" y="3441000"/>
            <a:ext cx="7875863" cy="1200329"/>
          </a:xfrm>
          <a:prstGeom prst="rect">
            <a:avLst/>
          </a:prstGeom>
        </p:spPr>
        <p:txBody>
          <a:bodyPr wrap="square">
            <a:spAutoFit/>
          </a:bodyPr>
          <a:lstStyle/>
          <a:p>
            <a:r>
              <a:rPr lang="en-CA" sz="2400" dirty="0">
                <a:solidFill>
                  <a:prstClr val="white"/>
                </a:solidFill>
              </a:rPr>
              <a:t>Singing forever young, singing songs underneath </a:t>
            </a:r>
            <a:r>
              <a:rPr lang="en-CA" sz="2400" smtClean="0">
                <a:solidFill>
                  <a:prstClr val="white"/>
                </a:solidFill>
              </a:rPr>
              <a:t>the sun.</a:t>
            </a:r>
            <a:endParaRPr lang="en-CA" sz="2400" dirty="0">
              <a:solidFill>
                <a:prstClr val="white"/>
              </a:solidFill>
            </a:endParaRPr>
          </a:p>
          <a:p>
            <a:r>
              <a:rPr lang="en-CA" sz="2400" dirty="0">
                <a:solidFill>
                  <a:prstClr val="white"/>
                </a:solidFill>
              </a:rPr>
              <a:t>Let's rejoice in the beautiful game.</a:t>
            </a:r>
          </a:p>
          <a:p>
            <a:r>
              <a:rPr lang="en-CA" sz="2400" dirty="0">
                <a:solidFill>
                  <a:prstClr val="white"/>
                </a:solidFill>
              </a:rPr>
              <a:t>And together at the end of the </a:t>
            </a:r>
            <a:r>
              <a:rPr lang="en-CA" sz="2400" dirty="0" smtClean="0">
                <a:solidFill>
                  <a:prstClr val="white"/>
                </a:solidFill>
              </a:rPr>
              <a:t>day.</a:t>
            </a:r>
            <a:endParaRPr lang="en-CA" sz="2400" dirty="0">
              <a:solidFill>
                <a:prstClr val="white"/>
              </a:solidFill>
            </a:endParaRPr>
          </a:p>
        </p:txBody>
      </p:sp>
      <p:sp>
        <p:nvSpPr>
          <p:cNvPr id="16" name="Rectangle 15"/>
          <p:cNvSpPr/>
          <p:nvPr/>
        </p:nvSpPr>
        <p:spPr>
          <a:xfrm>
            <a:off x="404041" y="4654633"/>
            <a:ext cx="6219680" cy="1200329"/>
          </a:xfrm>
          <a:prstGeom prst="rect">
            <a:avLst/>
          </a:prstGeom>
        </p:spPr>
        <p:txBody>
          <a:bodyPr wrap="square">
            <a:spAutoFit/>
          </a:bodyPr>
          <a:lstStyle/>
          <a:p>
            <a:r>
              <a:rPr lang="en-CA" sz="2400" dirty="0">
                <a:solidFill>
                  <a:prstClr val="white"/>
                </a:solidFill>
              </a:rPr>
              <a:t>When I get older I will be </a:t>
            </a:r>
            <a:r>
              <a:rPr lang="en-CA" sz="2400" dirty="0" smtClean="0">
                <a:solidFill>
                  <a:prstClr val="white"/>
                </a:solidFill>
              </a:rPr>
              <a:t>stronger. </a:t>
            </a:r>
          </a:p>
          <a:p>
            <a:r>
              <a:rPr lang="en-CA" sz="2400" dirty="0" smtClean="0">
                <a:solidFill>
                  <a:prstClr val="white"/>
                </a:solidFill>
              </a:rPr>
              <a:t>They'll </a:t>
            </a:r>
            <a:r>
              <a:rPr lang="en-CA" sz="2400" dirty="0">
                <a:solidFill>
                  <a:prstClr val="white"/>
                </a:solidFill>
              </a:rPr>
              <a:t>call me </a:t>
            </a:r>
            <a:r>
              <a:rPr lang="en-CA" sz="2400" dirty="0" smtClean="0">
                <a:solidFill>
                  <a:prstClr val="white"/>
                </a:solidFill>
              </a:rPr>
              <a:t>freedom.</a:t>
            </a:r>
            <a:endParaRPr lang="en-CA" sz="2400" dirty="0">
              <a:solidFill>
                <a:prstClr val="white"/>
              </a:solidFill>
            </a:endParaRPr>
          </a:p>
          <a:p>
            <a:r>
              <a:rPr lang="en-CA" sz="2400" dirty="0">
                <a:solidFill>
                  <a:prstClr val="white"/>
                </a:solidFill>
              </a:rPr>
              <a:t>Just like a </a:t>
            </a:r>
            <a:r>
              <a:rPr lang="en-CA" sz="2400" dirty="0" err="1">
                <a:solidFill>
                  <a:prstClr val="white"/>
                </a:solidFill>
              </a:rPr>
              <a:t>wavin</a:t>
            </a:r>
            <a:r>
              <a:rPr lang="en-CA" sz="2400" dirty="0">
                <a:solidFill>
                  <a:prstClr val="white"/>
                </a:solidFill>
              </a:rPr>
              <a:t>' </a:t>
            </a:r>
            <a:r>
              <a:rPr lang="en-CA" sz="2400" dirty="0" smtClean="0">
                <a:solidFill>
                  <a:prstClr val="white"/>
                </a:solidFill>
              </a:rPr>
              <a:t>flag….</a:t>
            </a:r>
            <a:endParaRPr lang="en-CA" sz="2400" dirty="0">
              <a:solidFill>
                <a:prstClr val="white"/>
              </a:solidFill>
            </a:endParaRPr>
          </a:p>
        </p:txBody>
      </p:sp>
    </p:spTree>
    <p:custDataLst>
      <p:tags r:id="rId1"/>
    </p:custDataLst>
    <p:extLst>
      <p:ext uri="{BB962C8B-B14F-4D97-AF65-F5344CB8AC3E}">
        <p14:creationId xmlns:p14="http://schemas.microsoft.com/office/powerpoint/2010/main" xmlns="" val="999765736"/>
      </p:ext>
    </p:extLst>
  </p:cSld>
  <p:clrMapOvr>
    <a:masterClrMapping/>
  </p:clrMapOvr>
  <p:transition spd="slow" advClick="0" advTm="47049">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0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3000"/>
                            </p:stCondLst>
                            <p:childTnLst>
                              <p:par>
                                <p:cTn id="13" presetID="10" presetClass="entr" presetSubtype="0" fill="hold" grpId="0" nodeType="afterEffect">
                                  <p:stCondLst>
                                    <p:cond delay="12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25500"/>
                            </p:stCondLst>
                            <p:childTnLst>
                              <p:par>
                                <p:cTn id="17" presetID="10" presetClass="entr" presetSubtype="0" fill="hold" grpId="0" nodeType="afterEffect">
                                  <p:stCondLst>
                                    <p:cond delay="120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3"/>
                </p:tgtEl>
              </p:cMediaNode>
            </p:audio>
          </p:childTnLst>
        </p:cTn>
      </p:par>
    </p:tnLst>
    <p:bldLst>
      <p:bldP spid="2" grpId="0"/>
      <p:bldP spid="5"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2970" y="-52949"/>
            <a:ext cx="529443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a:spLocks noChangeArrowheads="1"/>
          </p:cNvSpPr>
          <p:nvPr/>
        </p:nvSpPr>
        <p:spPr bwMode="auto">
          <a:xfrm>
            <a:off x="6948264" y="116632"/>
            <a:ext cx="2178296" cy="936103"/>
          </a:xfrm>
          <a:prstGeom prst="rect">
            <a:avLst/>
          </a:prstGeom>
          <a:solidFill>
            <a:srgbClr val="121145"/>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CA">
              <a:solidFill>
                <a:prstClr val="white"/>
              </a:solidFill>
            </a:endParaRPr>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5936" y="6237312"/>
            <a:ext cx="1963737" cy="506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7985" y="5872345"/>
            <a:ext cx="838646" cy="932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57116" y="5556944"/>
            <a:ext cx="841375"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451600" y="1390892"/>
            <a:ext cx="6496664" cy="3539430"/>
          </a:xfrm>
          <a:prstGeom prst="rect">
            <a:avLst/>
          </a:prstGeom>
        </p:spPr>
        <p:txBody>
          <a:bodyPr wrap="square">
            <a:spAutoFit/>
          </a:bodyPr>
          <a:lstStyle/>
          <a:p>
            <a:pPr algn="ctr"/>
            <a:r>
              <a:rPr lang="en-CA" sz="2800" dirty="0" smtClean="0">
                <a:solidFill>
                  <a:prstClr val="white"/>
                </a:solidFill>
                <a:latin typeface="Arial Black" pitchFamily="34" charset="0"/>
              </a:rPr>
              <a:t>Put Stigma the Elephant out where others can see it. It will indicate that you are willing to talk about mental illness, that you will listen, that you will see the person with mental illness as a person and not an illness, that we matter.</a:t>
            </a:r>
            <a:endParaRPr lang="en-CA" sz="2800" dirty="0">
              <a:solidFill>
                <a:prstClr val="white"/>
              </a:solidFill>
              <a:latin typeface="Arial Black" pitchFamily="34" charset="0"/>
            </a:endParaRPr>
          </a:p>
        </p:txBody>
      </p:sp>
      <p:pic>
        <p:nvPicPr>
          <p:cNvPr id="11"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92114" y="78178"/>
            <a:ext cx="2067559" cy="830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09213321"/>
      </p:ext>
    </p:extLst>
  </p:cSld>
  <p:clrMapOvr>
    <a:masterClrMapping/>
  </p:clrMapOvr>
  <p:transition spd="slow" advClick="0" advTm="10000">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52970" y="-52949"/>
            <a:ext cx="529443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a:spLocks noChangeArrowheads="1"/>
          </p:cNvSpPr>
          <p:nvPr/>
        </p:nvSpPr>
        <p:spPr bwMode="auto">
          <a:xfrm>
            <a:off x="6948264" y="116632"/>
            <a:ext cx="2178296" cy="936103"/>
          </a:xfrm>
          <a:prstGeom prst="rect">
            <a:avLst/>
          </a:prstGeom>
          <a:solidFill>
            <a:srgbClr val="121145"/>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CA">
              <a:solidFill>
                <a:prstClr val="white"/>
              </a:solidFill>
            </a:endParaRPr>
          </a:p>
        </p:txBody>
      </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95936" y="6237312"/>
            <a:ext cx="1963737" cy="506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27985" y="5872345"/>
            <a:ext cx="838646" cy="932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57116" y="5556944"/>
            <a:ext cx="841375"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278308" y="2132856"/>
            <a:ext cx="8557616" cy="1938992"/>
          </a:xfrm>
          <a:prstGeom prst="rect">
            <a:avLst/>
          </a:prstGeom>
        </p:spPr>
        <p:txBody>
          <a:bodyPr wrap="square">
            <a:spAutoFit/>
          </a:bodyPr>
          <a:lstStyle/>
          <a:p>
            <a:pPr algn="ctr"/>
            <a:r>
              <a:rPr lang="en-CA" sz="2400" dirty="0" smtClean="0">
                <a:solidFill>
                  <a:prstClr val="white"/>
                </a:solidFill>
                <a:latin typeface="Arial Black" pitchFamily="34" charset="0"/>
              </a:rPr>
              <a:t>By adopting a little blue elephant and making it visible, it indicates that it’s OK to talk about mental illness, mine, theirs or someone else’s and there won’t be any retribution, there won’t be judgment, there will be complete confidentiality. </a:t>
            </a:r>
            <a:endParaRPr lang="en-CA" sz="2400" dirty="0">
              <a:solidFill>
                <a:prstClr val="white"/>
              </a:solidFill>
              <a:latin typeface="Arial Black" pitchFamily="34" charset="0"/>
            </a:endParaRPr>
          </a:p>
        </p:txBody>
      </p:sp>
      <p:pic>
        <p:nvPicPr>
          <p:cNvPr id="11"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92114" y="78178"/>
            <a:ext cx="2067559" cy="830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2185892667"/>
      </p:ext>
    </p:extLst>
  </p:cSld>
  <p:clrMapOvr>
    <a:masterClrMapping/>
  </p:clrMapOvr>
  <p:transition spd="slow" advClick="0" advTm="12500">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52970" y="-39133"/>
            <a:ext cx="529443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a:spLocks noChangeArrowheads="1"/>
          </p:cNvSpPr>
          <p:nvPr/>
        </p:nvSpPr>
        <p:spPr bwMode="auto">
          <a:xfrm>
            <a:off x="6876256" y="116632"/>
            <a:ext cx="2250304" cy="936103"/>
          </a:xfrm>
          <a:prstGeom prst="rect">
            <a:avLst/>
          </a:prstGeom>
          <a:solidFill>
            <a:srgbClr val="121145"/>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CA">
              <a:solidFill>
                <a:prstClr val="white"/>
              </a:solidFill>
            </a:endParaRPr>
          </a:p>
        </p:txBody>
      </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95936" y="6237312"/>
            <a:ext cx="1963737" cy="506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27985" y="5872345"/>
            <a:ext cx="838646" cy="932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57116" y="5556944"/>
            <a:ext cx="841375"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206587" y="764704"/>
            <a:ext cx="3415245" cy="4401205"/>
          </a:xfrm>
          <a:prstGeom prst="rect">
            <a:avLst/>
          </a:prstGeom>
        </p:spPr>
        <p:txBody>
          <a:bodyPr wrap="square">
            <a:spAutoFit/>
          </a:bodyPr>
          <a:lstStyle/>
          <a:p>
            <a:pPr algn="ctr"/>
            <a:r>
              <a:rPr lang="en-CA" sz="2800" dirty="0" smtClean="0">
                <a:solidFill>
                  <a:prstClr val="white"/>
                </a:solidFill>
                <a:latin typeface="Arial Black" pitchFamily="34" charset="0"/>
              </a:rPr>
              <a:t>Face the Elephant in the Room, the Elephant in our Community and lift the burden of Stigma and wave your Freedom and Recovery Flag… </a:t>
            </a:r>
            <a:endParaRPr lang="en-CA" sz="2800" dirty="0">
              <a:solidFill>
                <a:prstClr val="white"/>
              </a:solidFill>
              <a:latin typeface="Arial Black" pitchFamily="34" charset="0"/>
            </a:endParaRPr>
          </a:p>
        </p:txBody>
      </p:sp>
      <p:pic>
        <p:nvPicPr>
          <p:cNvPr id="11"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92114" y="78178"/>
            <a:ext cx="2067559" cy="830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TextBox 21"/>
          <p:cNvSpPr txBox="1"/>
          <p:nvPr/>
        </p:nvSpPr>
        <p:spPr>
          <a:xfrm>
            <a:off x="5378377" y="384170"/>
            <a:ext cx="3528392" cy="369332"/>
          </a:xfrm>
          <a:prstGeom prst="rect">
            <a:avLst/>
          </a:prstGeom>
          <a:noFill/>
        </p:spPr>
        <p:txBody>
          <a:bodyPr wrap="square" rtlCol="0">
            <a:spAutoFit/>
          </a:bodyPr>
          <a:lstStyle/>
          <a:p>
            <a:r>
              <a:rPr lang="en-CA" dirty="0" smtClean="0">
                <a:solidFill>
                  <a:prstClr val="white"/>
                </a:solidFill>
              </a:rPr>
              <a:t>I will be stronger….</a:t>
            </a:r>
            <a:endParaRPr lang="en-CA" dirty="0">
              <a:solidFill>
                <a:prstClr val="white"/>
              </a:solidFill>
            </a:endParaRPr>
          </a:p>
        </p:txBody>
      </p:sp>
      <p:sp>
        <p:nvSpPr>
          <p:cNvPr id="23" name="TextBox 22"/>
          <p:cNvSpPr txBox="1"/>
          <p:nvPr/>
        </p:nvSpPr>
        <p:spPr>
          <a:xfrm>
            <a:off x="5199705" y="868069"/>
            <a:ext cx="2600968" cy="369332"/>
          </a:xfrm>
          <a:prstGeom prst="rect">
            <a:avLst/>
          </a:prstGeom>
          <a:noFill/>
        </p:spPr>
        <p:txBody>
          <a:bodyPr wrap="none" rtlCol="0">
            <a:spAutoFit/>
          </a:bodyPr>
          <a:lstStyle/>
          <a:p>
            <a:r>
              <a:rPr lang="en-CA" dirty="0" smtClean="0">
                <a:solidFill>
                  <a:prstClr val="white"/>
                </a:solidFill>
              </a:rPr>
              <a:t>They’ll call me freedom….</a:t>
            </a:r>
            <a:endParaRPr lang="en-CA" dirty="0">
              <a:solidFill>
                <a:prstClr val="white"/>
              </a:solidFill>
            </a:endParaRPr>
          </a:p>
        </p:txBody>
      </p:sp>
      <p:sp>
        <p:nvSpPr>
          <p:cNvPr id="24" name="TextBox 23"/>
          <p:cNvSpPr txBox="1"/>
          <p:nvPr/>
        </p:nvSpPr>
        <p:spPr>
          <a:xfrm>
            <a:off x="4627400" y="2574196"/>
            <a:ext cx="3816424" cy="369332"/>
          </a:xfrm>
          <a:prstGeom prst="rect">
            <a:avLst/>
          </a:prstGeom>
          <a:noFill/>
        </p:spPr>
        <p:txBody>
          <a:bodyPr wrap="square" rtlCol="0">
            <a:spAutoFit/>
          </a:bodyPr>
          <a:lstStyle/>
          <a:p>
            <a:r>
              <a:rPr lang="en-CA" dirty="0" smtClean="0">
                <a:solidFill>
                  <a:prstClr val="white"/>
                </a:solidFill>
              </a:rPr>
              <a:t>So wave your flag… </a:t>
            </a:r>
            <a:endParaRPr lang="en-CA" dirty="0">
              <a:solidFill>
                <a:prstClr val="white"/>
              </a:solidFill>
            </a:endParaRPr>
          </a:p>
        </p:txBody>
      </p:sp>
      <p:sp>
        <p:nvSpPr>
          <p:cNvPr id="25" name="TextBox 24"/>
          <p:cNvSpPr txBox="1"/>
          <p:nvPr/>
        </p:nvSpPr>
        <p:spPr>
          <a:xfrm>
            <a:off x="5601708" y="3120646"/>
            <a:ext cx="2428751" cy="369332"/>
          </a:xfrm>
          <a:prstGeom prst="rect">
            <a:avLst/>
          </a:prstGeom>
          <a:noFill/>
        </p:spPr>
        <p:txBody>
          <a:bodyPr wrap="square" rtlCol="0">
            <a:spAutoFit/>
          </a:bodyPr>
          <a:lstStyle/>
          <a:p>
            <a:r>
              <a:rPr lang="en-CA" dirty="0" smtClean="0">
                <a:solidFill>
                  <a:prstClr val="white"/>
                </a:solidFill>
              </a:rPr>
              <a:t>Now wave your flag…</a:t>
            </a:r>
            <a:endParaRPr lang="en-CA" dirty="0">
              <a:solidFill>
                <a:prstClr val="white"/>
              </a:solidFill>
            </a:endParaRPr>
          </a:p>
        </p:txBody>
      </p:sp>
      <p:sp>
        <p:nvSpPr>
          <p:cNvPr id="26" name="TextBox 25"/>
          <p:cNvSpPr txBox="1"/>
          <p:nvPr/>
        </p:nvSpPr>
        <p:spPr>
          <a:xfrm>
            <a:off x="4196632" y="3532366"/>
            <a:ext cx="2428751" cy="369332"/>
          </a:xfrm>
          <a:prstGeom prst="rect">
            <a:avLst/>
          </a:prstGeom>
          <a:noFill/>
        </p:spPr>
        <p:txBody>
          <a:bodyPr wrap="square" rtlCol="0">
            <a:spAutoFit/>
          </a:bodyPr>
          <a:lstStyle/>
          <a:p>
            <a:r>
              <a:rPr lang="en-CA" dirty="0" smtClean="0">
                <a:solidFill>
                  <a:prstClr val="white"/>
                </a:solidFill>
              </a:rPr>
              <a:t>Now wave your flag…</a:t>
            </a:r>
            <a:endParaRPr lang="en-CA" dirty="0">
              <a:solidFill>
                <a:prstClr val="white"/>
              </a:solidFill>
            </a:endParaRPr>
          </a:p>
        </p:txBody>
      </p:sp>
      <p:sp>
        <p:nvSpPr>
          <p:cNvPr id="27" name="TextBox 26"/>
          <p:cNvSpPr txBox="1"/>
          <p:nvPr/>
        </p:nvSpPr>
        <p:spPr>
          <a:xfrm>
            <a:off x="4220883" y="4271030"/>
            <a:ext cx="2428751" cy="369332"/>
          </a:xfrm>
          <a:prstGeom prst="rect">
            <a:avLst/>
          </a:prstGeom>
          <a:noFill/>
        </p:spPr>
        <p:txBody>
          <a:bodyPr wrap="square" rtlCol="0">
            <a:spAutoFit/>
          </a:bodyPr>
          <a:lstStyle/>
          <a:p>
            <a:r>
              <a:rPr lang="en-CA" dirty="0" smtClean="0">
                <a:solidFill>
                  <a:prstClr val="white"/>
                </a:solidFill>
              </a:rPr>
              <a:t>Now wave your flag…</a:t>
            </a:r>
            <a:endParaRPr lang="en-CA" dirty="0">
              <a:solidFill>
                <a:prstClr val="white"/>
              </a:solidFill>
            </a:endParaRPr>
          </a:p>
        </p:txBody>
      </p:sp>
      <p:sp>
        <p:nvSpPr>
          <p:cNvPr id="28" name="TextBox 27"/>
          <p:cNvSpPr txBox="1"/>
          <p:nvPr/>
        </p:nvSpPr>
        <p:spPr>
          <a:xfrm>
            <a:off x="5928197" y="3901698"/>
            <a:ext cx="2428751" cy="369332"/>
          </a:xfrm>
          <a:prstGeom prst="rect">
            <a:avLst/>
          </a:prstGeom>
          <a:noFill/>
        </p:spPr>
        <p:txBody>
          <a:bodyPr wrap="square" rtlCol="0">
            <a:spAutoFit/>
          </a:bodyPr>
          <a:lstStyle/>
          <a:p>
            <a:r>
              <a:rPr lang="en-CA" dirty="0" smtClean="0">
                <a:solidFill>
                  <a:prstClr val="white"/>
                </a:solidFill>
              </a:rPr>
              <a:t>Now wave your flag…</a:t>
            </a:r>
            <a:endParaRPr lang="en-CA" dirty="0">
              <a:solidFill>
                <a:prstClr val="white"/>
              </a:solidFill>
            </a:endParaRPr>
          </a:p>
        </p:txBody>
      </p:sp>
      <p:sp>
        <p:nvSpPr>
          <p:cNvPr id="30" name="TextBox 29"/>
          <p:cNvSpPr txBox="1"/>
          <p:nvPr/>
        </p:nvSpPr>
        <p:spPr>
          <a:xfrm>
            <a:off x="4243152" y="1340768"/>
            <a:ext cx="4361296" cy="369332"/>
          </a:xfrm>
          <a:prstGeom prst="rect">
            <a:avLst/>
          </a:prstGeom>
          <a:noFill/>
        </p:spPr>
        <p:txBody>
          <a:bodyPr wrap="square" rtlCol="0">
            <a:spAutoFit/>
          </a:bodyPr>
          <a:lstStyle/>
          <a:p>
            <a:r>
              <a:rPr lang="en-CA" dirty="0" smtClean="0">
                <a:solidFill>
                  <a:prstClr val="white"/>
                </a:solidFill>
              </a:rPr>
              <a:t>When I get older I will be stronger….</a:t>
            </a:r>
            <a:endParaRPr lang="en-CA" dirty="0">
              <a:solidFill>
                <a:prstClr val="white"/>
              </a:solidFill>
            </a:endParaRPr>
          </a:p>
        </p:txBody>
      </p:sp>
      <p:sp>
        <p:nvSpPr>
          <p:cNvPr id="31" name="TextBox 30"/>
          <p:cNvSpPr txBox="1"/>
          <p:nvPr/>
        </p:nvSpPr>
        <p:spPr>
          <a:xfrm>
            <a:off x="4290994" y="1875476"/>
            <a:ext cx="4418389" cy="369332"/>
          </a:xfrm>
          <a:prstGeom prst="rect">
            <a:avLst/>
          </a:prstGeom>
          <a:noFill/>
        </p:spPr>
        <p:txBody>
          <a:bodyPr wrap="none" rtlCol="0">
            <a:spAutoFit/>
          </a:bodyPr>
          <a:lstStyle/>
          <a:p>
            <a:r>
              <a:rPr lang="en-CA" dirty="0" smtClean="0">
                <a:solidFill>
                  <a:prstClr val="white"/>
                </a:solidFill>
              </a:rPr>
              <a:t>They’ll call me freedom just like a waving flag</a:t>
            </a:r>
            <a:endParaRPr lang="en-CA" dirty="0">
              <a:solidFill>
                <a:prstClr val="white"/>
              </a:solidFill>
            </a:endParaRPr>
          </a:p>
        </p:txBody>
      </p:sp>
      <p:sp>
        <p:nvSpPr>
          <p:cNvPr id="32" name="TextBox 31"/>
          <p:cNvSpPr txBox="1"/>
          <p:nvPr/>
        </p:nvSpPr>
        <p:spPr>
          <a:xfrm>
            <a:off x="5419601" y="4640362"/>
            <a:ext cx="2428751" cy="369332"/>
          </a:xfrm>
          <a:prstGeom prst="rect">
            <a:avLst/>
          </a:prstGeom>
          <a:noFill/>
        </p:spPr>
        <p:txBody>
          <a:bodyPr wrap="square" rtlCol="0">
            <a:spAutoFit/>
          </a:bodyPr>
          <a:lstStyle/>
          <a:p>
            <a:r>
              <a:rPr lang="en-CA" dirty="0" smtClean="0">
                <a:solidFill>
                  <a:prstClr val="white"/>
                </a:solidFill>
              </a:rPr>
              <a:t>Now wave your flag…</a:t>
            </a:r>
            <a:endParaRPr lang="en-CA" dirty="0">
              <a:solidFill>
                <a:prstClr val="white"/>
              </a:solidFill>
            </a:endParaRPr>
          </a:p>
        </p:txBody>
      </p:sp>
      <p:sp>
        <p:nvSpPr>
          <p:cNvPr id="33" name="TextBox 32"/>
          <p:cNvSpPr txBox="1"/>
          <p:nvPr/>
        </p:nvSpPr>
        <p:spPr>
          <a:xfrm>
            <a:off x="4211844" y="5187612"/>
            <a:ext cx="2428751" cy="369332"/>
          </a:xfrm>
          <a:prstGeom prst="rect">
            <a:avLst/>
          </a:prstGeom>
          <a:noFill/>
        </p:spPr>
        <p:txBody>
          <a:bodyPr wrap="square" rtlCol="0">
            <a:spAutoFit/>
          </a:bodyPr>
          <a:lstStyle/>
          <a:p>
            <a:r>
              <a:rPr lang="en-CA" dirty="0" smtClean="0">
                <a:solidFill>
                  <a:prstClr val="white"/>
                </a:solidFill>
              </a:rPr>
              <a:t>Now wave your flag…</a:t>
            </a:r>
            <a:endParaRPr lang="en-CA" dirty="0">
              <a:solidFill>
                <a:prstClr val="white"/>
              </a:solidFill>
            </a:endParaRPr>
          </a:p>
        </p:txBody>
      </p:sp>
    </p:spTree>
    <p:custDataLst>
      <p:tags r:id="rId1"/>
    </p:custDataLst>
    <p:extLst>
      <p:ext uri="{BB962C8B-B14F-4D97-AF65-F5344CB8AC3E}">
        <p14:creationId xmlns:p14="http://schemas.microsoft.com/office/powerpoint/2010/main" xmlns="" val="3158491539"/>
      </p:ext>
    </p:extLst>
  </p:cSld>
  <p:clrMapOvr>
    <a:masterClrMapping/>
  </p:clrMapOvr>
  <p:transition spd="slow" advClick="0" advTm="28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40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0"/>
                            </p:stCondLst>
                            <p:childTnLst>
                              <p:par>
                                <p:cTn id="11" presetID="42" presetClass="entr" presetSubtype="0" fill="hold" grpId="0" nodeType="afterEffect">
                                  <p:stCondLst>
                                    <p:cond delay="100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7000"/>
                            </p:stCondLst>
                            <p:childTnLst>
                              <p:par>
                                <p:cTn id="17" presetID="42" presetClass="entr" presetSubtype="0" fill="hold" grpId="0" nodeType="afterEffect">
                                  <p:stCondLst>
                                    <p:cond delay="35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par>
                          <p:cTn id="22" fill="hold">
                            <p:stCondLst>
                              <p:cond delay="11500"/>
                            </p:stCondLst>
                            <p:childTnLst>
                              <p:par>
                                <p:cTn id="23" presetID="42" presetClass="entr" presetSubtype="0" fill="hold" grpId="0" nodeType="afterEffect">
                                  <p:stCondLst>
                                    <p:cond delay="50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13000"/>
                            </p:stCondLst>
                            <p:childTnLst>
                              <p:par>
                                <p:cTn id="29" presetID="42" presetClass="entr" presetSubtype="0" fill="hold" grpId="0" nodeType="afterEffect">
                                  <p:stCondLst>
                                    <p:cond delay="350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17500"/>
                            </p:stCondLst>
                            <p:childTnLst>
                              <p:par>
                                <p:cTn id="35" presetID="42" presetClass="entr" presetSubtype="0" fill="hold" grpId="0" nodeType="afterEffect">
                                  <p:stCondLst>
                                    <p:cond delay="5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19000"/>
                            </p:stCondLst>
                            <p:childTnLst>
                              <p:par>
                                <p:cTn id="41" presetID="42" presetClass="entr" presetSubtype="0" fill="hold" grpId="0" nodeType="afterEffect">
                                  <p:stCondLst>
                                    <p:cond delay="50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childTnLst>
                          </p:cTn>
                        </p:par>
                        <p:par>
                          <p:cTn id="46" fill="hold">
                            <p:stCondLst>
                              <p:cond delay="20500"/>
                            </p:stCondLst>
                            <p:childTnLst>
                              <p:par>
                                <p:cTn id="47" presetID="42" presetClass="entr" presetSubtype="0" fill="hold" grpId="0" nodeType="afterEffect">
                                  <p:stCondLst>
                                    <p:cond delay="50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par>
                          <p:cTn id="52" fill="hold">
                            <p:stCondLst>
                              <p:cond delay="22000"/>
                            </p:stCondLst>
                            <p:childTnLst>
                              <p:par>
                                <p:cTn id="53" presetID="42" presetClass="entr" presetSubtype="0" fill="hold" grpId="0" nodeType="afterEffect">
                                  <p:stCondLst>
                                    <p:cond delay="50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par>
                          <p:cTn id="58" fill="hold">
                            <p:stCondLst>
                              <p:cond delay="23500"/>
                            </p:stCondLst>
                            <p:childTnLst>
                              <p:par>
                                <p:cTn id="59" presetID="42" presetClass="entr" presetSubtype="0" fill="hold" grpId="0" nodeType="afterEffect">
                                  <p:stCondLst>
                                    <p:cond delay="50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1000" fill="hold"/>
                                        <p:tgtEl>
                                          <p:spTgt spid="32"/>
                                        </p:tgtEl>
                                        <p:attrNameLst>
                                          <p:attrName>ppt_y</p:attrName>
                                        </p:attrNameLst>
                                      </p:cBhvr>
                                      <p:tavLst>
                                        <p:tav tm="0">
                                          <p:val>
                                            <p:strVal val="#ppt_y+.1"/>
                                          </p:val>
                                        </p:tav>
                                        <p:tav tm="100000">
                                          <p:val>
                                            <p:strVal val="#ppt_y"/>
                                          </p:val>
                                        </p:tav>
                                      </p:tavLst>
                                    </p:anim>
                                  </p:childTnLst>
                                </p:cTn>
                              </p:par>
                            </p:childTnLst>
                          </p:cTn>
                        </p:par>
                        <p:par>
                          <p:cTn id="64" fill="hold">
                            <p:stCondLst>
                              <p:cond delay="25000"/>
                            </p:stCondLst>
                            <p:childTnLst>
                              <p:par>
                                <p:cTn id="65" presetID="42" presetClass="entr" presetSubtype="0" fill="hold" grpId="0" nodeType="afterEffect">
                                  <p:stCondLst>
                                    <p:cond delay="5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
                                          </p:val>
                                        </p:tav>
                                        <p:tav tm="100000">
                                          <p:val>
                                            <p:strVal val="#ppt_x"/>
                                          </p:val>
                                        </p:tav>
                                      </p:tavLst>
                                    </p:anim>
                                    <p:anim calcmode="lin" valueType="num">
                                      <p:cBhvr>
                                        <p:cTn id="6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30" grpId="0"/>
      <p:bldP spid="31" grpId="0"/>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2970" y="-52950"/>
            <a:ext cx="5294438" cy="69109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a:spLocks noChangeArrowheads="1"/>
          </p:cNvSpPr>
          <p:nvPr/>
        </p:nvSpPr>
        <p:spPr bwMode="auto">
          <a:xfrm>
            <a:off x="6948264" y="116632"/>
            <a:ext cx="2178296" cy="936103"/>
          </a:xfrm>
          <a:prstGeom prst="rect">
            <a:avLst/>
          </a:prstGeom>
          <a:solidFill>
            <a:srgbClr val="121145"/>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CA">
              <a:solidFill>
                <a:prstClr val="white"/>
              </a:solidFill>
            </a:endParaRPr>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5936" y="6237312"/>
            <a:ext cx="1963737" cy="506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7985" y="5872345"/>
            <a:ext cx="838646" cy="932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57116" y="5556944"/>
            <a:ext cx="841375"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244811" y="1196752"/>
            <a:ext cx="3415245" cy="3970318"/>
          </a:xfrm>
          <a:prstGeom prst="rect">
            <a:avLst/>
          </a:prstGeom>
        </p:spPr>
        <p:txBody>
          <a:bodyPr wrap="square">
            <a:spAutoFit/>
          </a:bodyPr>
          <a:lstStyle/>
          <a:p>
            <a:pPr algn="ctr"/>
            <a:r>
              <a:rPr lang="en-CA" sz="2800" dirty="0" smtClean="0">
                <a:solidFill>
                  <a:prstClr val="white"/>
                </a:solidFill>
                <a:latin typeface="Arial Black" pitchFamily="34" charset="0"/>
              </a:rPr>
              <a:t>Be a Champion to Stigma and give us Freedom – Let’s eliminate the Elephant in the Room, and replace it with a waving flag of Freedom.</a:t>
            </a:r>
            <a:endParaRPr lang="en-CA" sz="2800" dirty="0">
              <a:solidFill>
                <a:prstClr val="white"/>
              </a:solidFill>
              <a:latin typeface="Arial Black" pitchFamily="34" charset="0"/>
            </a:endParaRPr>
          </a:p>
        </p:txBody>
      </p:sp>
      <p:pic>
        <p:nvPicPr>
          <p:cNvPr id="11"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92114" y="78178"/>
            <a:ext cx="2067559" cy="830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a:xfrm>
            <a:off x="4420758" y="2060848"/>
            <a:ext cx="2888868" cy="369332"/>
          </a:xfrm>
          <a:prstGeom prst="rect">
            <a:avLst/>
          </a:prstGeom>
          <a:noFill/>
        </p:spPr>
        <p:txBody>
          <a:bodyPr wrap="none" rtlCol="0">
            <a:spAutoFit/>
          </a:bodyPr>
          <a:lstStyle/>
          <a:p>
            <a:r>
              <a:rPr lang="en-CA" dirty="0" smtClean="0">
                <a:solidFill>
                  <a:prstClr val="white"/>
                </a:solidFill>
              </a:rPr>
              <a:t>Everybody will be </a:t>
            </a:r>
            <a:r>
              <a:rPr lang="en-CA" dirty="0" err="1" smtClean="0">
                <a:solidFill>
                  <a:prstClr val="white"/>
                </a:solidFill>
              </a:rPr>
              <a:t>singin</a:t>
            </a:r>
            <a:r>
              <a:rPr lang="en-CA" dirty="0" smtClean="0">
                <a:solidFill>
                  <a:prstClr val="white"/>
                </a:solidFill>
              </a:rPr>
              <a:t>’ it….</a:t>
            </a:r>
            <a:endParaRPr lang="en-CA" dirty="0">
              <a:solidFill>
                <a:prstClr val="white"/>
              </a:solidFill>
            </a:endParaRPr>
          </a:p>
        </p:txBody>
      </p:sp>
      <p:sp>
        <p:nvSpPr>
          <p:cNvPr id="13" name="TextBox 12"/>
          <p:cNvSpPr txBox="1"/>
          <p:nvPr/>
        </p:nvSpPr>
        <p:spPr>
          <a:xfrm>
            <a:off x="6228184" y="3403185"/>
            <a:ext cx="2576090" cy="369332"/>
          </a:xfrm>
          <a:prstGeom prst="rect">
            <a:avLst/>
          </a:prstGeom>
          <a:noFill/>
        </p:spPr>
        <p:txBody>
          <a:bodyPr wrap="none" rtlCol="0">
            <a:spAutoFit/>
          </a:bodyPr>
          <a:lstStyle/>
          <a:p>
            <a:r>
              <a:rPr lang="en-CA" dirty="0" smtClean="0">
                <a:solidFill>
                  <a:prstClr val="white"/>
                </a:solidFill>
              </a:rPr>
              <a:t>And we are all </a:t>
            </a:r>
            <a:r>
              <a:rPr lang="en-CA" dirty="0" err="1" smtClean="0">
                <a:solidFill>
                  <a:prstClr val="white"/>
                </a:solidFill>
              </a:rPr>
              <a:t>singin</a:t>
            </a:r>
            <a:r>
              <a:rPr lang="en-CA" dirty="0" smtClean="0">
                <a:solidFill>
                  <a:prstClr val="white"/>
                </a:solidFill>
              </a:rPr>
              <a:t>’ it….</a:t>
            </a:r>
            <a:endParaRPr lang="en-CA" dirty="0">
              <a:solidFill>
                <a:prstClr val="white"/>
              </a:solidFill>
            </a:endParaRPr>
          </a:p>
        </p:txBody>
      </p:sp>
    </p:spTree>
    <p:extLst>
      <p:ext uri="{BB962C8B-B14F-4D97-AF65-F5344CB8AC3E}">
        <p14:creationId xmlns:p14="http://schemas.microsoft.com/office/powerpoint/2010/main" xmlns="" val="506322313"/>
      </p:ext>
    </p:extLst>
  </p:cSld>
  <p:clrMapOvr>
    <a:masterClrMapping/>
  </p:clrMapOvr>
  <p:transition spd="slow" advClick="0" advTm="37766">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35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par>
                          <p:cTn id="8" fill="hold">
                            <p:stCondLst>
                              <p:cond delay="5500"/>
                            </p:stCondLst>
                            <p:childTnLst>
                              <p:par>
                                <p:cTn id="9" presetID="6" presetClass="entr" presetSubtype="16" fill="hold" grpId="0" nodeType="afterEffect">
                                  <p:stCondLst>
                                    <p:cond delay="3000"/>
                                  </p:stCondLst>
                                  <p:childTnLst>
                                    <p:set>
                                      <p:cBhvr>
                                        <p:cTn id="10" dur="1" fill="hold">
                                          <p:stCondLst>
                                            <p:cond delay="0"/>
                                          </p:stCondLst>
                                        </p:cTn>
                                        <p:tgtEl>
                                          <p:spTgt spid="13"/>
                                        </p:tgtEl>
                                        <p:attrNameLst>
                                          <p:attrName>style.visibility</p:attrName>
                                        </p:attrNameLst>
                                      </p:cBhvr>
                                      <p:to>
                                        <p:strVal val="visible"/>
                                      </p:to>
                                    </p:set>
                                    <p:animEffect transition="in" filter="circle(in)">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Mental Illness?</a:t>
            </a:r>
            <a:endParaRPr lang="en-CA" dirty="0"/>
          </a:p>
        </p:txBody>
      </p:sp>
      <p:sp>
        <p:nvSpPr>
          <p:cNvPr id="3" name="Content Placeholder 2"/>
          <p:cNvSpPr>
            <a:spLocks noGrp="1"/>
          </p:cNvSpPr>
          <p:nvPr>
            <p:ph idx="1"/>
          </p:nvPr>
        </p:nvSpPr>
        <p:spPr>
          <a:xfrm>
            <a:off x="628650" y="1825625"/>
            <a:ext cx="7886700" cy="3840389"/>
          </a:xfrm>
          <a:solidFill>
            <a:schemeClr val="bg1"/>
          </a:solidFill>
        </p:spPr>
        <p:txBody>
          <a:bodyPr>
            <a:normAutofit/>
          </a:bodyPr>
          <a:lstStyle/>
          <a:p>
            <a:r>
              <a:rPr lang="en-CA" dirty="0" smtClean="0"/>
              <a:t>A health problem </a:t>
            </a:r>
            <a:r>
              <a:rPr lang="en-CA" dirty="0"/>
              <a:t>that </a:t>
            </a:r>
            <a:r>
              <a:rPr lang="en-CA" dirty="0" smtClean="0"/>
              <a:t>affects the </a:t>
            </a:r>
            <a:r>
              <a:rPr lang="en-CA" dirty="0"/>
              <a:t>way we think about ourselves, relate to others, </a:t>
            </a:r>
            <a:r>
              <a:rPr lang="en-CA" dirty="0" smtClean="0"/>
              <a:t>and </a:t>
            </a:r>
            <a:r>
              <a:rPr lang="en-CA" dirty="0"/>
              <a:t>interact with the world around </a:t>
            </a:r>
            <a:r>
              <a:rPr lang="en-CA" dirty="0" smtClean="0"/>
              <a:t>us</a:t>
            </a:r>
          </a:p>
          <a:p>
            <a:r>
              <a:rPr lang="en-CA" dirty="0" smtClean="0"/>
              <a:t>Affect thoughts</a:t>
            </a:r>
            <a:r>
              <a:rPr lang="en-CA" dirty="0"/>
              <a:t>, feelings, abilities and </a:t>
            </a:r>
            <a:r>
              <a:rPr lang="en-CA" dirty="0" smtClean="0"/>
              <a:t>behaviours </a:t>
            </a:r>
            <a:endParaRPr lang="en-CA" dirty="0"/>
          </a:p>
          <a:p>
            <a:r>
              <a:rPr lang="en-CA" dirty="0"/>
              <a:t>Depression and anxiety disorders </a:t>
            </a:r>
            <a:r>
              <a:rPr lang="en-CA" dirty="0" smtClean="0"/>
              <a:t>most common</a:t>
            </a:r>
          </a:p>
          <a:p>
            <a:r>
              <a:rPr lang="en-CA" dirty="0" smtClean="0"/>
              <a:t>Tend to be </a:t>
            </a:r>
            <a:r>
              <a:rPr lang="en-CA" b="1" dirty="0" smtClean="0"/>
              <a:t>episodic</a:t>
            </a:r>
          </a:p>
          <a:p>
            <a:pPr lvl="1"/>
            <a:r>
              <a:rPr lang="en-CA" dirty="0" smtClean="0"/>
              <a:t>Mix of periods of being well </a:t>
            </a:r>
            <a:r>
              <a:rPr lang="en-CA" dirty="0"/>
              <a:t>and productive, </a:t>
            </a:r>
            <a:r>
              <a:rPr lang="en-CA" dirty="0" smtClean="0"/>
              <a:t>and periods of being unwell with lower overall </a:t>
            </a:r>
            <a:r>
              <a:rPr lang="en-CA" dirty="0"/>
              <a:t>functioning </a:t>
            </a:r>
          </a:p>
        </p:txBody>
      </p:sp>
      <p:sp>
        <p:nvSpPr>
          <p:cNvPr id="4" name="Rectangle 3"/>
          <p:cNvSpPr/>
          <p:nvPr/>
        </p:nvSpPr>
        <p:spPr>
          <a:xfrm>
            <a:off x="3967250" y="6134491"/>
            <a:ext cx="4954177" cy="400110"/>
          </a:xfrm>
          <a:prstGeom prst="rect">
            <a:avLst/>
          </a:prstGeom>
          <a:solidFill>
            <a:schemeClr val="bg1"/>
          </a:solidFill>
        </p:spPr>
        <p:txBody>
          <a:bodyPr wrap="none">
            <a:spAutoFit/>
          </a:bodyPr>
          <a:lstStyle/>
          <a:p>
            <a:r>
              <a:rPr lang="en-CA" sz="2000" b="1" dirty="0" smtClean="0"/>
              <a:t>Source: Understanding Mental Illness, CMHA</a:t>
            </a:r>
            <a:endParaRPr lang="en-CA" sz="2000" b="1" dirty="0"/>
          </a:p>
        </p:txBody>
      </p:sp>
    </p:spTree>
    <p:extLst>
      <p:ext uri="{BB962C8B-B14F-4D97-AF65-F5344CB8AC3E}">
        <p14:creationId xmlns:p14="http://schemas.microsoft.com/office/powerpoint/2010/main" xmlns="" val="3956248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CA" dirty="0" smtClean="0"/>
              <a:t>Myths about Mental Illness</a:t>
            </a:r>
            <a:endParaRPr lang="en-CA" dirty="0"/>
          </a:p>
        </p:txBody>
      </p:sp>
      <p:sp>
        <p:nvSpPr>
          <p:cNvPr id="3" name="Content Placeholder 2"/>
          <p:cNvSpPr>
            <a:spLocks noGrp="1"/>
          </p:cNvSpPr>
          <p:nvPr>
            <p:ph idx="1"/>
          </p:nvPr>
        </p:nvSpPr>
        <p:spPr>
          <a:xfrm>
            <a:off x="244929" y="1401083"/>
            <a:ext cx="8270421" cy="4607832"/>
          </a:xfrm>
          <a:solidFill>
            <a:schemeClr val="bg1"/>
          </a:solidFill>
        </p:spPr>
        <p:txBody>
          <a:bodyPr>
            <a:normAutofit lnSpcReduction="10000"/>
          </a:bodyPr>
          <a:lstStyle/>
          <a:p>
            <a:pPr marL="514350" indent="-514350">
              <a:buFont typeface="+mj-lt"/>
              <a:buAutoNum type="arabicPeriod"/>
            </a:pPr>
            <a:r>
              <a:rPr lang="en-CA" dirty="0"/>
              <a:t>Mental illnesses aren’t </a:t>
            </a:r>
            <a:r>
              <a:rPr lang="en-CA" dirty="0" smtClean="0"/>
              <a:t>real illnesses.</a:t>
            </a:r>
          </a:p>
          <a:p>
            <a:pPr marL="514350" indent="-514350">
              <a:buFont typeface="+mj-lt"/>
              <a:buAutoNum type="arabicPeriod"/>
            </a:pPr>
            <a:r>
              <a:rPr lang="en-CA" dirty="0"/>
              <a:t>Mental illnesses are just </a:t>
            </a:r>
            <a:r>
              <a:rPr lang="en-CA" dirty="0" smtClean="0"/>
              <a:t>an </a:t>
            </a:r>
            <a:r>
              <a:rPr lang="en-CA" dirty="0"/>
              <a:t>excuse for poor </a:t>
            </a:r>
            <a:r>
              <a:rPr lang="en-CA" dirty="0" smtClean="0"/>
              <a:t>behaviour.</a:t>
            </a:r>
          </a:p>
          <a:p>
            <a:pPr marL="514350" indent="-514350">
              <a:buFont typeface="+mj-lt"/>
              <a:buAutoNum type="arabicPeriod"/>
            </a:pPr>
            <a:r>
              <a:rPr lang="en-CA" dirty="0"/>
              <a:t>Bad parenting causes </a:t>
            </a:r>
            <a:r>
              <a:rPr lang="en-CA" dirty="0" smtClean="0"/>
              <a:t>mental </a:t>
            </a:r>
            <a:r>
              <a:rPr lang="en-CA" dirty="0"/>
              <a:t>illnesses</a:t>
            </a:r>
            <a:r>
              <a:rPr lang="en-CA" dirty="0" smtClean="0"/>
              <a:t>.</a:t>
            </a:r>
          </a:p>
          <a:p>
            <a:pPr marL="514350" indent="-514350">
              <a:buFont typeface="+mj-lt"/>
              <a:buAutoNum type="arabicPeriod"/>
            </a:pPr>
            <a:r>
              <a:rPr lang="en-CA" dirty="0"/>
              <a:t>People with mental illnesses </a:t>
            </a:r>
            <a:r>
              <a:rPr lang="en-CA" dirty="0" smtClean="0"/>
              <a:t>are </a:t>
            </a:r>
            <a:r>
              <a:rPr lang="en-CA" dirty="0"/>
              <a:t>violent and dangerous</a:t>
            </a:r>
            <a:r>
              <a:rPr lang="en-CA" dirty="0" smtClean="0"/>
              <a:t>.</a:t>
            </a:r>
          </a:p>
          <a:p>
            <a:pPr marL="514350" indent="-514350">
              <a:buFont typeface="+mj-lt"/>
              <a:buAutoNum type="arabicPeriod"/>
            </a:pPr>
            <a:r>
              <a:rPr lang="en-CA" dirty="0"/>
              <a:t>People don’t recover from </a:t>
            </a:r>
            <a:r>
              <a:rPr lang="en-CA" dirty="0" smtClean="0"/>
              <a:t>mental illnesses.</a:t>
            </a:r>
          </a:p>
          <a:p>
            <a:pPr marL="514350" indent="-514350">
              <a:buFont typeface="+mj-lt"/>
              <a:buAutoNum type="arabicPeriod"/>
            </a:pPr>
            <a:r>
              <a:rPr lang="en-CA" dirty="0"/>
              <a:t>People who experience mental </a:t>
            </a:r>
            <a:r>
              <a:rPr lang="en-CA" dirty="0" smtClean="0"/>
              <a:t>illnesses </a:t>
            </a:r>
            <a:r>
              <a:rPr lang="en-CA" dirty="0"/>
              <a:t>are weak and can’t handle stress</a:t>
            </a:r>
            <a:r>
              <a:rPr lang="en-CA" dirty="0" smtClean="0"/>
              <a:t>.</a:t>
            </a:r>
          </a:p>
          <a:p>
            <a:pPr marL="514350" indent="-514350">
              <a:buFont typeface="+mj-lt"/>
              <a:buAutoNum type="arabicPeriod"/>
            </a:pPr>
            <a:r>
              <a:rPr lang="en-CA" dirty="0"/>
              <a:t>People who experience mental </a:t>
            </a:r>
            <a:r>
              <a:rPr lang="en-CA" dirty="0" smtClean="0"/>
              <a:t>illnesses </a:t>
            </a:r>
            <a:r>
              <a:rPr lang="en-CA" dirty="0"/>
              <a:t>can’t work.</a:t>
            </a:r>
            <a:endParaRPr lang="en-CA" dirty="0" smtClean="0"/>
          </a:p>
          <a:p>
            <a:pPr marL="0" indent="0">
              <a:buNone/>
            </a:pPr>
            <a:endParaRPr lang="en-CA" dirty="0"/>
          </a:p>
        </p:txBody>
      </p:sp>
      <p:sp>
        <p:nvSpPr>
          <p:cNvPr id="4" name="TextBox 3"/>
          <p:cNvSpPr txBox="1"/>
          <p:nvPr/>
        </p:nvSpPr>
        <p:spPr>
          <a:xfrm>
            <a:off x="3918858" y="6319157"/>
            <a:ext cx="4931228" cy="400110"/>
          </a:xfrm>
          <a:prstGeom prst="rect">
            <a:avLst/>
          </a:prstGeom>
          <a:solidFill>
            <a:schemeClr val="bg1"/>
          </a:solidFill>
        </p:spPr>
        <p:txBody>
          <a:bodyPr wrap="square" rtlCol="0">
            <a:spAutoFit/>
          </a:bodyPr>
          <a:lstStyle/>
          <a:p>
            <a:r>
              <a:rPr lang="en-CA" sz="2000" b="1" dirty="0" smtClean="0"/>
              <a:t>Source: Myths about Mental Illness, CMHA </a:t>
            </a:r>
            <a:endParaRPr lang="en-CA" sz="2000" b="1" dirty="0"/>
          </a:p>
        </p:txBody>
      </p:sp>
    </p:spTree>
    <p:extLst>
      <p:ext uri="{BB962C8B-B14F-4D97-AF65-F5344CB8AC3E}">
        <p14:creationId xmlns:p14="http://schemas.microsoft.com/office/powerpoint/2010/main" xmlns="" val="3765185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6"/>
            <a:ext cx="8107135" cy="1325563"/>
          </a:xfrm>
        </p:spPr>
        <p:txBody>
          <a:bodyPr>
            <a:noAutofit/>
          </a:bodyPr>
          <a:lstStyle/>
          <a:p>
            <a:pPr algn="ctr"/>
            <a:r>
              <a:rPr lang="en-CA" sz="4800" dirty="0" smtClean="0"/>
              <a:t>How Could </a:t>
            </a:r>
            <a:r>
              <a:rPr lang="en-CA" sz="4800" dirty="0"/>
              <a:t>M</a:t>
            </a:r>
            <a:r>
              <a:rPr lang="en-CA" sz="4800" dirty="0" smtClean="0"/>
              <a:t>ental </a:t>
            </a:r>
            <a:r>
              <a:rPr lang="en-CA" sz="4800" dirty="0"/>
              <a:t>I</a:t>
            </a:r>
            <a:r>
              <a:rPr lang="en-CA" sz="4800" dirty="0" smtClean="0"/>
              <a:t>llness </a:t>
            </a:r>
            <a:r>
              <a:rPr lang="en-CA" sz="4800" dirty="0"/>
              <a:t>I</a:t>
            </a:r>
            <a:r>
              <a:rPr lang="en-CA" sz="4800" dirty="0" smtClean="0"/>
              <a:t>mpact </a:t>
            </a:r>
            <a:r>
              <a:rPr lang="en-CA" sz="4800" dirty="0"/>
              <a:t>O</a:t>
            </a:r>
            <a:r>
              <a:rPr lang="en-CA" sz="4800" dirty="0" smtClean="0"/>
              <a:t>ne’s </a:t>
            </a:r>
            <a:r>
              <a:rPr lang="en-CA" sz="4800" dirty="0"/>
              <a:t>L</a:t>
            </a:r>
            <a:r>
              <a:rPr lang="en-CA" sz="4800" dirty="0" smtClean="0"/>
              <a:t>ife?</a:t>
            </a:r>
            <a:endParaRPr lang="en-CA" sz="4800" dirty="0"/>
          </a:p>
        </p:txBody>
      </p:sp>
      <p:sp>
        <p:nvSpPr>
          <p:cNvPr id="3" name="Content Placeholder 2"/>
          <p:cNvSpPr>
            <a:spLocks noGrp="1"/>
          </p:cNvSpPr>
          <p:nvPr>
            <p:ph idx="1"/>
          </p:nvPr>
        </p:nvSpPr>
        <p:spPr>
          <a:xfrm>
            <a:off x="449035" y="2217511"/>
            <a:ext cx="7886700" cy="3415846"/>
          </a:xfrm>
          <a:solidFill>
            <a:schemeClr val="bg1"/>
          </a:solidFill>
        </p:spPr>
        <p:txBody>
          <a:bodyPr/>
          <a:lstStyle/>
          <a:p>
            <a:pPr marL="0" indent="0">
              <a:buNone/>
            </a:pPr>
            <a:r>
              <a:rPr lang="en-CA" sz="3600" b="1" dirty="0" smtClean="0"/>
              <a:t>Can cause challenges in all areas of life:</a:t>
            </a:r>
          </a:p>
          <a:p>
            <a:r>
              <a:rPr lang="en-CA" dirty="0" smtClean="0"/>
              <a:t>Changes in mood, concentration, thought patterns</a:t>
            </a:r>
          </a:p>
          <a:p>
            <a:r>
              <a:rPr lang="en-CA" dirty="0" smtClean="0"/>
              <a:t>School </a:t>
            </a:r>
            <a:r>
              <a:rPr lang="en-CA" dirty="0"/>
              <a:t>and </a:t>
            </a:r>
            <a:r>
              <a:rPr lang="en-CA" dirty="0" smtClean="0"/>
              <a:t>work performance</a:t>
            </a:r>
            <a:endParaRPr lang="en-CA" dirty="0"/>
          </a:p>
          <a:p>
            <a:r>
              <a:rPr lang="en-CA" dirty="0" smtClean="0"/>
              <a:t>Relationships and social inclusion</a:t>
            </a:r>
          </a:p>
          <a:p>
            <a:r>
              <a:rPr lang="en-CA" dirty="0" smtClean="0"/>
              <a:t>Confidence and self-image</a:t>
            </a:r>
          </a:p>
          <a:p>
            <a:r>
              <a:rPr lang="en-CA" dirty="0" smtClean="0"/>
              <a:t>Physical health</a:t>
            </a:r>
          </a:p>
          <a:p>
            <a:endParaRPr lang="en-CA" dirty="0"/>
          </a:p>
        </p:txBody>
      </p:sp>
    </p:spTree>
    <p:extLst>
      <p:ext uri="{BB962C8B-B14F-4D97-AF65-F5344CB8AC3E}">
        <p14:creationId xmlns:p14="http://schemas.microsoft.com/office/powerpoint/2010/main" xmlns="" val="519678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Happens When Someone Has a Mental </a:t>
            </a:r>
            <a:r>
              <a:rPr lang="en-CA" dirty="0" smtClean="0"/>
              <a:t>Health Challenge?</a:t>
            </a:r>
            <a:r>
              <a:rPr lang="en-CA" dirty="0"/>
              <a:t/>
            </a:r>
            <a:br>
              <a:rPr lang="en-CA" dirty="0"/>
            </a:br>
            <a:endParaRPr lang="en-CA" dirty="0"/>
          </a:p>
        </p:txBody>
      </p:sp>
      <p:sp>
        <p:nvSpPr>
          <p:cNvPr id="3" name="Content Placeholder 2"/>
          <p:cNvSpPr>
            <a:spLocks noGrp="1"/>
          </p:cNvSpPr>
          <p:nvPr>
            <p:ph idx="1"/>
          </p:nvPr>
        </p:nvSpPr>
        <p:spPr>
          <a:xfrm>
            <a:off x="253095" y="1505844"/>
            <a:ext cx="8123464" cy="4351338"/>
          </a:xfrm>
        </p:spPr>
        <p:txBody>
          <a:bodyPr>
            <a:normAutofit fontScale="92500" lnSpcReduction="10000"/>
          </a:bodyPr>
          <a:lstStyle/>
          <a:p>
            <a:pPr marL="0" indent="0">
              <a:buNone/>
            </a:pPr>
            <a:r>
              <a:rPr lang="en-CA" dirty="0" smtClean="0"/>
              <a:t>Mental </a:t>
            </a:r>
            <a:r>
              <a:rPr lang="en-CA" dirty="0"/>
              <a:t>health problems </a:t>
            </a:r>
            <a:r>
              <a:rPr lang="en-CA" dirty="0" smtClean="0"/>
              <a:t>effect people differently.  </a:t>
            </a:r>
          </a:p>
          <a:p>
            <a:pPr marL="0" indent="0">
              <a:buNone/>
            </a:pPr>
            <a:r>
              <a:rPr lang="en-CA" b="1" dirty="0" smtClean="0"/>
              <a:t>People might experience: </a:t>
            </a:r>
            <a:endParaRPr lang="en-CA" b="1" dirty="0"/>
          </a:p>
          <a:p>
            <a:r>
              <a:rPr lang="en-CA" dirty="0" smtClean="0"/>
              <a:t>Feelings of depression, or anxiety </a:t>
            </a:r>
            <a:r>
              <a:rPr lang="en-CA" dirty="0"/>
              <a:t>and </a:t>
            </a:r>
            <a:r>
              <a:rPr lang="en-CA" dirty="0" smtClean="0"/>
              <a:t>fearfulness</a:t>
            </a:r>
            <a:endParaRPr lang="en-CA" dirty="0"/>
          </a:p>
          <a:p>
            <a:r>
              <a:rPr lang="en-CA" dirty="0" smtClean="0"/>
              <a:t>Loss of appetite or overeating </a:t>
            </a:r>
            <a:endParaRPr lang="en-CA" dirty="0"/>
          </a:p>
          <a:p>
            <a:r>
              <a:rPr lang="en-CA" dirty="0" smtClean="0"/>
              <a:t>Alcohol </a:t>
            </a:r>
            <a:r>
              <a:rPr lang="en-CA" dirty="0"/>
              <a:t>or </a:t>
            </a:r>
            <a:r>
              <a:rPr lang="en-CA" dirty="0" smtClean="0"/>
              <a:t>drug usage </a:t>
            </a:r>
            <a:r>
              <a:rPr lang="en-CA" dirty="0"/>
              <a:t>to numb </a:t>
            </a:r>
            <a:r>
              <a:rPr lang="en-CA" dirty="0" smtClean="0"/>
              <a:t>feelings</a:t>
            </a:r>
            <a:endParaRPr lang="en-CA" dirty="0"/>
          </a:p>
          <a:p>
            <a:r>
              <a:rPr lang="en-CA" dirty="0" smtClean="0"/>
              <a:t>Loss of </a:t>
            </a:r>
            <a:r>
              <a:rPr lang="en-CA" dirty="0"/>
              <a:t>touch with </a:t>
            </a:r>
            <a:r>
              <a:rPr lang="en-CA" dirty="0" smtClean="0"/>
              <a:t>reality</a:t>
            </a:r>
          </a:p>
          <a:p>
            <a:pPr lvl="1"/>
            <a:r>
              <a:rPr lang="en-CA" dirty="0"/>
              <a:t>H</a:t>
            </a:r>
            <a:r>
              <a:rPr lang="en-CA" dirty="0" smtClean="0"/>
              <a:t>earing </a:t>
            </a:r>
            <a:r>
              <a:rPr lang="en-CA" dirty="0"/>
              <a:t>voices, </a:t>
            </a:r>
            <a:r>
              <a:rPr lang="en-CA" dirty="0" smtClean="0"/>
              <a:t>seeing </a:t>
            </a:r>
            <a:r>
              <a:rPr lang="en-CA" dirty="0"/>
              <a:t>things that aren't </a:t>
            </a:r>
            <a:r>
              <a:rPr lang="en-CA" dirty="0" smtClean="0"/>
              <a:t>there, </a:t>
            </a:r>
            <a:r>
              <a:rPr lang="en-CA" dirty="0"/>
              <a:t>or </a:t>
            </a:r>
            <a:r>
              <a:rPr lang="en-CA" dirty="0" smtClean="0"/>
              <a:t>believing </a:t>
            </a:r>
            <a:r>
              <a:rPr lang="en-CA" dirty="0"/>
              <a:t>things that aren't </a:t>
            </a:r>
            <a:r>
              <a:rPr lang="en-CA" dirty="0" smtClean="0"/>
              <a:t>true</a:t>
            </a:r>
            <a:endParaRPr lang="en-CA" dirty="0"/>
          </a:p>
          <a:p>
            <a:r>
              <a:rPr lang="en-CA" dirty="0" smtClean="0"/>
              <a:t>Thoughts of suicide and suicidal behaviour  </a:t>
            </a:r>
          </a:p>
          <a:p>
            <a:r>
              <a:rPr lang="en-CA" dirty="0" smtClean="0"/>
              <a:t>Feelings of anger </a:t>
            </a:r>
            <a:r>
              <a:rPr lang="en-CA" dirty="0"/>
              <a:t>and </a:t>
            </a:r>
            <a:r>
              <a:rPr lang="en-CA" dirty="0" smtClean="0"/>
              <a:t>aggression </a:t>
            </a:r>
            <a:endParaRPr lang="en-CA" dirty="0"/>
          </a:p>
          <a:p>
            <a:endParaRPr lang="en-CA" dirty="0"/>
          </a:p>
        </p:txBody>
      </p:sp>
      <p:sp>
        <p:nvSpPr>
          <p:cNvPr id="4" name="TextBox 3"/>
          <p:cNvSpPr txBox="1"/>
          <p:nvPr/>
        </p:nvSpPr>
        <p:spPr>
          <a:xfrm>
            <a:off x="2792187" y="6111844"/>
            <a:ext cx="5584372" cy="400110"/>
          </a:xfrm>
          <a:prstGeom prst="rect">
            <a:avLst/>
          </a:prstGeom>
          <a:solidFill>
            <a:schemeClr val="bg1"/>
          </a:solidFill>
        </p:spPr>
        <p:txBody>
          <a:bodyPr wrap="square" rtlCol="0">
            <a:spAutoFit/>
          </a:bodyPr>
          <a:lstStyle/>
          <a:p>
            <a:r>
              <a:rPr lang="en-CA" sz="2000" b="1" dirty="0" smtClean="0"/>
              <a:t>Source: Introduction to Mental Health 101, CAMH</a:t>
            </a:r>
            <a:endParaRPr lang="en-CA" sz="2000" b="1" dirty="0"/>
          </a:p>
        </p:txBody>
      </p:sp>
    </p:spTree>
    <p:extLst>
      <p:ext uri="{BB962C8B-B14F-4D97-AF65-F5344CB8AC3E}">
        <p14:creationId xmlns:p14="http://schemas.microsoft.com/office/powerpoint/2010/main" xmlns="" val="1421459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84" y="258269"/>
            <a:ext cx="8024968" cy="994172"/>
          </a:xfrm>
        </p:spPr>
        <p:txBody>
          <a:bodyPr>
            <a:noAutofit/>
          </a:bodyPr>
          <a:lstStyle/>
          <a:p>
            <a:r>
              <a:rPr lang="en-CA" dirty="0"/>
              <a:t>How this Webinar Arose…</a:t>
            </a:r>
          </a:p>
        </p:txBody>
      </p:sp>
      <p:sp>
        <p:nvSpPr>
          <p:cNvPr id="3" name="Content Placeholder 2"/>
          <p:cNvSpPr>
            <a:spLocks noGrp="1"/>
          </p:cNvSpPr>
          <p:nvPr>
            <p:ph idx="1"/>
          </p:nvPr>
        </p:nvSpPr>
        <p:spPr>
          <a:xfrm>
            <a:off x="535552" y="1472605"/>
            <a:ext cx="7886700" cy="1938209"/>
          </a:xfrm>
        </p:spPr>
        <p:txBody>
          <a:bodyPr>
            <a:noAutofit/>
          </a:bodyPr>
          <a:lstStyle/>
          <a:p>
            <a:pPr marL="257175" lvl="2" indent="-257175">
              <a:lnSpc>
                <a:spcPct val="100000"/>
              </a:lnSpc>
              <a:spcBef>
                <a:spcPts val="0"/>
              </a:spcBef>
              <a:defRPr/>
            </a:pPr>
            <a:r>
              <a:rPr lang="en-CA" sz="2800" dirty="0" smtClean="0"/>
              <a:t>Need for </a:t>
            </a:r>
            <a:r>
              <a:rPr lang="en-CA" sz="2800" b="1" dirty="0" smtClean="0"/>
              <a:t>education and support around mental health issues</a:t>
            </a:r>
            <a:r>
              <a:rPr lang="en-CA" sz="2800" dirty="0" smtClean="0"/>
              <a:t> for partners from Conservation </a:t>
            </a:r>
            <a:r>
              <a:rPr lang="en-CA" sz="2800" dirty="0"/>
              <a:t>Ontario </a:t>
            </a:r>
            <a:r>
              <a:rPr lang="en-CA" sz="2800" dirty="0" smtClean="0"/>
              <a:t>and Hike Ontario in order to participate in Mood Walks</a:t>
            </a:r>
            <a:endParaRPr lang="en-CA" dirty="0"/>
          </a:p>
        </p:txBody>
      </p:sp>
      <p:sp>
        <p:nvSpPr>
          <p:cNvPr id="4" name="TextBox 3"/>
          <p:cNvSpPr txBox="1"/>
          <p:nvPr/>
        </p:nvSpPr>
        <p:spPr>
          <a:xfrm>
            <a:off x="479319" y="3630979"/>
            <a:ext cx="8163233" cy="1015663"/>
          </a:xfrm>
          <a:prstGeom prst="rect">
            <a:avLst/>
          </a:prstGeom>
          <a:solidFill>
            <a:schemeClr val="bg1"/>
          </a:solidFill>
        </p:spPr>
        <p:txBody>
          <a:bodyPr wrap="square" rtlCol="0">
            <a:spAutoFit/>
          </a:bodyPr>
          <a:lstStyle/>
          <a:p>
            <a:r>
              <a:rPr lang="en-CA" sz="2000" i="1" dirty="0"/>
              <a:t>I am wondering how we would be able to assist if participants in Mood Walks were to have issues while participating on one of our hikes, and what the implications would be.</a:t>
            </a:r>
          </a:p>
        </p:txBody>
      </p:sp>
      <p:sp>
        <p:nvSpPr>
          <p:cNvPr id="5" name="TextBox 4"/>
          <p:cNvSpPr txBox="1"/>
          <p:nvPr/>
        </p:nvSpPr>
        <p:spPr>
          <a:xfrm>
            <a:off x="259016" y="5008735"/>
            <a:ext cx="8603840" cy="1323439"/>
          </a:xfrm>
          <a:prstGeom prst="rect">
            <a:avLst/>
          </a:prstGeom>
          <a:solidFill>
            <a:schemeClr val="bg1"/>
          </a:solidFill>
        </p:spPr>
        <p:txBody>
          <a:bodyPr wrap="square" rtlCol="0">
            <a:spAutoFit/>
          </a:bodyPr>
          <a:lstStyle/>
          <a:p>
            <a:r>
              <a:rPr lang="en-CA" sz="2000" i="1" dirty="0"/>
              <a:t>Having not participated in programs associated with mental health issues in the past our agency would want to ensure that a high level of training is provided to our staff and volunteers in order to provide a safe, secure and accessible environment for all participants.</a:t>
            </a:r>
          </a:p>
        </p:txBody>
      </p:sp>
    </p:spTree>
    <p:extLst>
      <p:ext uri="{BB962C8B-B14F-4D97-AF65-F5344CB8AC3E}">
        <p14:creationId xmlns:p14="http://schemas.microsoft.com/office/powerpoint/2010/main" xmlns="" val="390981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4009"/>
            <a:ext cx="7886700" cy="819378"/>
          </a:xfrm>
        </p:spPr>
        <p:txBody>
          <a:bodyPr/>
          <a:lstStyle/>
          <a:p>
            <a:r>
              <a:rPr lang="en-CA" dirty="0" smtClean="0"/>
              <a:t>The Impact of Stigma</a:t>
            </a:r>
            <a:endParaRPr lang="en-CA" dirty="0"/>
          </a:p>
        </p:txBody>
      </p:sp>
      <p:sp>
        <p:nvSpPr>
          <p:cNvPr id="3" name="Content Placeholder 2"/>
          <p:cNvSpPr>
            <a:spLocks noGrp="1"/>
          </p:cNvSpPr>
          <p:nvPr>
            <p:ph idx="1"/>
          </p:nvPr>
        </p:nvSpPr>
        <p:spPr>
          <a:xfrm>
            <a:off x="628650" y="1110344"/>
            <a:ext cx="7886700" cy="4669970"/>
          </a:xfrm>
        </p:spPr>
        <p:txBody>
          <a:bodyPr>
            <a:normAutofit/>
          </a:bodyPr>
          <a:lstStyle/>
          <a:p>
            <a:r>
              <a:rPr lang="en-CA" dirty="0" smtClean="0"/>
              <a:t>Mental </a:t>
            </a:r>
            <a:r>
              <a:rPr lang="en-CA" dirty="0"/>
              <a:t>health </a:t>
            </a:r>
            <a:r>
              <a:rPr lang="en-CA" dirty="0" smtClean="0"/>
              <a:t>historically not talked about</a:t>
            </a:r>
          </a:p>
          <a:p>
            <a:pPr lvl="1"/>
            <a:r>
              <a:rPr lang="en-CA" dirty="0" smtClean="0"/>
              <a:t>Lack of awareness and understanding</a:t>
            </a:r>
          </a:p>
          <a:p>
            <a:r>
              <a:rPr lang="en-CA" dirty="0" smtClean="0"/>
              <a:t>Media distortion of people who experience mental </a:t>
            </a:r>
            <a:r>
              <a:rPr lang="en-CA" dirty="0"/>
              <a:t>health issues </a:t>
            </a:r>
            <a:endParaRPr lang="en-CA" dirty="0" smtClean="0"/>
          </a:p>
          <a:p>
            <a:pPr lvl="1"/>
            <a:r>
              <a:rPr lang="en-CA" dirty="0" smtClean="0"/>
              <a:t>Portrayed as aggressive</a:t>
            </a:r>
            <a:r>
              <a:rPr lang="en-CA" dirty="0"/>
              <a:t>, dangerous, and </a:t>
            </a:r>
            <a:r>
              <a:rPr lang="en-CA" dirty="0" smtClean="0"/>
              <a:t>unpredictable</a:t>
            </a:r>
          </a:p>
          <a:p>
            <a:pPr lvl="1"/>
            <a:r>
              <a:rPr lang="en-CA" dirty="0" smtClean="0"/>
              <a:t>In reality = more </a:t>
            </a:r>
            <a:r>
              <a:rPr lang="en-CA" dirty="0"/>
              <a:t>likely to be victimized </a:t>
            </a:r>
            <a:r>
              <a:rPr lang="en-CA" dirty="0" smtClean="0"/>
              <a:t>than </a:t>
            </a:r>
            <a:r>
              <a:rPr lang="en-CA" dirty="0"/>
              <a:t>to perpetrate </a:t>
            </a:r>
            <a:endParaRPr lang="en-CA" dirty="0" smtClean="0"/>
          </a:p>
          <a:p>
            <a:r>
              <a:rPr lang="en-CA" dirty="0" smtClean="0"/>
              <a:t>Stigma often a barrier for people to seek treatment</a:t>
            </a:r>
          </a:p>
          <a:p>
            <a:r>
              <a:rPr lang="en-CA" dirty="0" smtClean="0"/>
              <a:t>Stigma can limit </a:t>
            </a:r>
            <a:r>
              <a:rPr lang="en-CA" dirty="0"/>
              <a:t>opportunities for employment, housing and education; </a:t>
            </a:r>
            <a:r>
              <a:rPr lang="en-CA" dirty="0" smtClean="0"/>
              <a:t>cause loss </a:t>
            </a:r>
            <a:r>
              <a:rPr lang="en-CA" dirty="0"/>
              <a:t>of family and </a:t>
            </a:r>
            <a:r>
              <a:rPr lang="en-CA" dirty="0" smtClean="0"/>
              <a:t>friends</a:t>
            </a:r>
          </a:p>
        </p:txBody>
      </p:sp>
      <p:sp>
        <p:nvSpPr>
          <p:cNvPr id="4" name="TextBox 3"/>
          <p:cNvSpPr txBox="1"/>
          <p:nvPr/>
        </p:nvSpPr>
        <p:spPr>
          <a:xfrm>
            <a:off x="4188279" y="5780314"/>
            <a:ext cx="4327071" cy="830997"/>
          </a:xfrm>
          <a:prstGeom prst="rect">
            <a:avLst/>
          </a:prstGeom>
          <a:solidFill>
            <a:schemeClr val="bg1"/>
          </a:solidFill>
        </p:spPr>
        <p:txBody>
          <a:bodyPr wrap="square" rtlCol="0">
            <a:spAutoFit/>
          </a:bodyPr>
          <a:lstStyle/>
          <a:p>
            <a:r>
              <a:rPr lang="en-CA" sz="1600" dirty="0" smtClean="0"/>
              <a:t>Sources:</a:t>
            </a:r>
          </a:p>
          <a:p>
            <a:r>
              <a:rPr lang="en-CA" sz="1600" dirty="0" smtClean="0"/>
              <a:t>Stigma and Mental Health Issues, CMHA Durham</a:t>
            </a:r>
          </a:p>
          <a:p>
            <a:r>
              <a:rPr lang="en-CA" sz="1600" dirty="0" smtClean="0"/>
              <a:t>Stigma, Mental Health Commission of Canada</a:t>
            </a:r>
            <a:endParaRPr lang="en-CA" sz="1600" dirty="0"/>
          </a:p>
        </p:txBody>
      </p:sp>
    </p:spTree>
    <p:extLst>
      <p:ext uri="{BB962C8B-B14F-4D97-AF65-F5344CB8AC3E}">
        <p14:creationId xmlns:p14="http://schemas.microsoft.com/office/powerpoint/2010/main" xmlns="" val="34011455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64" y="299811"/>
            <a:ext cx="8458200" cy="1325563"/>
          </a:xfrm>
        </p:spPr>
        <p:txBody>
          <a:bodyPr/>
          <a:lstStyle/>
          <a:p>
            <a:r>
              <a:rPr lang="en-CA" dirty="0" smtClean="0"/>
              <a:t>How to Reduce the Impact of Stigma</a:t>
            </a:r>
            <a:endParaRPr lang="en-CA" dirty="0"/>
          </a:p>
        </p:txBody>
      </p:sp>
      <p:sp>
        <p:nvSpPr>
          <p:cNvPr id="3" name="Content Placeholder 2"/>
          <p:cNvSpPr>
            <a:spLocks noGrp="1"/>
          </p:cNvSpPr>
          <p:nvPr>
            <p:ph idx="1"/>
          </p:nvPr>
        </p:nvSpPr>
        <p:spPr>
          <a:xfrm>
            <a:off x="465364" y="1825625"/>
            <a:ext cx="8049986" cy="3644446"/>
          </a:xfrm>
          <a:solidFill>
            <a:schemeClr val="bg1"/>
          </a:solidFill>
        </p:spPr>
        <p:txBody>
          <a:bodyPr/>
          <a:lstStyle/>
          <a:p>
            <a:r>
              <a:rPr lang="en-CA" dirty="0" smtClean="0"/>
              <a:t>Use appropriate language </a:t>
            </a:r>
          </a:p>
          <a:p>
            <a:pPr lvl="1"/>
            <a:r>
              <a:rPr lang="en-CA" dirty="0" smtClean="0"/>
              <a:t>Person-first language: A person who experiences schizophrenia, as opposed to a “schizophrenic”</a:t>
            </a:r>
          </a:p>
          <a:p>
            <a:pPr lvl="1"/>
            <a:r>
              <a:rPr lang="en-CA" dirty="0" smtClean="0"/>
              <a:t>Avoid terms like </a:t>
            </a:r>
            <a:r>
              <a:rPr lang="en-CA" dirty="0"/>
              <a:t>“psycho” or “crazy</a:t>
            </a:r>
            <a:r>
              <a:rPr lang="en-CA" dirty="0" smtClean="0"/>
              <a:t>”</a:t>
            </a:r>
          </a:p>
          <a:p>
            <a:r>
              <a:rPr lang="en-CA" dirty="0"/>
              <a:t>Contact-based education </a:t>
            </a:r>
            <a:endParaRPr lang="en-CA" dirty="0" smtClean="0"/>
          </a:p>
          <a:p>
            <a:pPr lvl="1"/>
            <a:r>
              <a:rPr lang="en-CA" dirty="0" smtClean="0"/>
              <a:t>Get to know people who experience mental health issues</a:t>
            </a:r>
          </a:p>
          <a:p>
            <a:r>
              <a:rPr lang="en-CA" dirty="0" smtClean="0"/>
              <a:t>Share your own experience, if </a:t>
            </a:r>
            <a:r>
              <a:rPr lang="en-CA" dirty="0"/>
              <a:t>you feel comfortable </a:t>
            </a:r>
            <a:r>
              <a:rPr lang="en-CA" dirty="0" smtClean="0"/>
              <a:t>doing </a:t>
            </a:r>
            <a:r>
              <a:rPr lang="en-CA" dirty="0"/>
              <a:t>so</a:t>
            </a:r>
          </a:p>
          <a:p>
            <a:endParaRPr lang="en-CA" dirty="0"/>
          </a:p>
        </p:txBody>
      </p:sp>
    </p:spTree>
    <p:extLst>
      <p:ext uri="{BB962C8B-B14F-4D97-AF65-F5344CB8AC3E}">
        <p14:creationId xmlns:p14="http://schemas.microsoft.com/office/powerpoint/2010/main" xmlns="" val="1217471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Supporting People who Experience Mental Health Issues</a:t>
            </a:r>
            <a:endParaRPr lang="en-CA" dirty="0"/>
          </a:p>
        </p:txBody>
      </p:sp>
      <p:sp>
        <p:nvSpPr>
          <p:cNvPr id="3" name="Content Placeholder 2"/>
          <p:cNvSpPr>
            <a:spLocks noGrp="1"/>
          </p:cNvSpPr>
          <p:nvPr>
            <p:ph idx="1"/>
          </p:nvPr>
        </p:nvSpPr>
        <p:spPr>
          <a:xfrm>
            <a:off x="412296" y="1975757"/>
            <a:ext cx="8319407" cy="4294414"/>
          </a:xfrm>
          <a:solidFill>
            <a:schemeClr val="bg1"/>
          </a:solidFill>
        </p:spPr>
        <p:txBody>
          <a:bodyPr>
            <a:normAutofit/>
          </a:bodyPr>
          <a:lstStyle/>
          <a:p>
            <a:r>
              <a:rPr lang="en-CA" dirty="0" smtClean="0"/>
              <a:t>Treat the person as the unique individual that they are</a:t>
            </a:r>
          </a:p>
          <a:p>
            <a:pPr lvl="1"/>
            <a:r>
              <a:rPr lang="en-CA" dirty="0" smtClean="0"/>
              <a:t>Person-first: No need to focus on mental health issues!</a:t>
            </a:r>
          </a:p>
          <a:p>
            <a:r>
              <a:rPr lang="en-CA" dirty="0" smtClean="0"/>
              <a:t>Present yourself as an empathic, respectful, non-judgmental listener</a:t>
            </a:r>
          </a:p>
          <a:p>
            <a:pPr lvl="1"/>
            <a:r>
              <a:rPr lang="en-CA" dirty="0"/>
              <a:t>Listen with full attention</a:t>
            </a:r>
          </a:p>
          <a:p>
            <a:pPr lvl="1"/>
            <a:r>
              <a:rPr lang="en-CA" dirty="0" smtClean="0"/>
              <a:t>Allow people to discuss their experiences with mental health issues with you if they choose to do so</a:t>
            </a:r>
          </a:p>
          <a:p>
            <a:pPr lvl="1"/>
            <a:r>
              <a:rPr lang="en-CA" dirty="0" smtClean="0"/>
              <a:t>Avoid advice-giving! </a:t>
            </a:r>
          </a:p>
          <a:p>
            <a:r>
              <a:rPr lang="en-CA" dirty="0" smtClean="0"/>
              <a:t>Discuss any concerns or reservations with your mental health agency partner</a:t>
            </a:r>
          </a:p>
        </p:txBody>
      </p:sp>
    </p:spTree>
    <p:extLst>
      <p:ext uri="{BB962C8B-B14F-4D97-AF65-F5344CB8AC3E}">
        <p14:creationId xmlns:p14="http://schemas.microsoft.com/office/powerpoint/2010/main" xmlns="" val="18764244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021" y="1"/>
            <a:ext cx="7886700" cy="963386"/>
          </a:xfrm>
        </p:spPr>
        <p:txBody>
          <a:bodyPr>
            <a:normAutofit/>
          </a:bodyPr>
          <a:lstStyle/>
          <a:p>
            <a:r>
              <a:rPr lang="en-CA" sz="4000" dirty="0" smtClean="0"/>
              <a:t>For More Information….</a:t>
            </a:r>
            <a:endParaRPr lang="en-CA" sz="4000" dirty="0"/>
          </a:p>
        </p:txBody>
      </p:sp>
      <p:sp>
        <p:nvSpPr>
          <p:cNvPr id="3" name="Content Placeholder 2"/>
          <p:cNvSpPr>
            <a:spLocks noGrp="1"/>
          </p:cNvSpPr>
          <p:nvPr>
            <p:ph idx="1"/>
          </p:nvPr>
        </p:nvSpPr>
        <p:spPr>
          <a:xfrm>
            <a:off x="293914" y="963387"/>
            <a:ext cx="8556172" cy="5633357"/>
          </a:xfrm>
          <a:solidFill>
            <a:schemeClr val="bg1"/>
          </a:solidFill>
        </p:spPr>
        <p:txBody>
          <a:bodyPr>
            <a:normAutofit lnSpcReduction="10000"/>
          </a:bodyPr>
          <a:lstStyle/>
          <a:p>
            <a:pPr marL="0" indent="0">
              <a:buNone/>
            </a:pPr>
            <a:r>
              <a:rPr lang="en-CA" dirty="0" smtClean="0">
                <a:hlinkClick r:id="rId2"/>
              </a:rPr>
              <a:t>camh.ca</a:t>
            </a:r>
            <a:r>
              <a:rPr lang="en-CA" dirty="0" smtClean="0"/>
              <a:t> </a:t>
            </a:r>
          </a:p>
          <a:p>
            <a:pPr marL="0" indent="0">
              <a:buNone/>
            </a:pPr>
            <a:r>
              <a:rPr lang="en-CA" sz="2400" dirty="0"/>
              <a:t>O</a:t>
            </a:r>
            <a:r>
              <a:rPr lang="en-CA" sz="2400" dirty="0" smtClean="0"/>
              <a:t>nline Mental Health and Addiction 101 Series</a:t>
            </a:r>
          </a:p>
          <a:p>
            <a:pPr marL="0" indent="0">
              <a:buNone/>
            </a:pPr>
            <a:r>
              <a:rPr lang="en-CA" dirty="0" smtClean="0">
                <a:hlinkClick r:id="rId3"/>
              </a:rPr>
              <a:t>mentalhealthfirstaid.ca</a:t>
            </a:r>
            <a:r>
              <a:rPr lang="en-CA" sz="2400" dirty="0" smtClean="0"/>
              <a:t> </a:t>
            </a:r>
            <a:endParaRPr lang="en-CA" sz="2400" dirty="0"/>
          </a:p>
          <a:p>
            <a:pPr marL="0" indent="0">
              <a:buNone/>
            </a:pPr>
            <a:r>
              <a:rPr lang="en-CA" sz="2400" dirty="0"/>
              <a:t>12-hour training course about how to recognize the signs and symptoms of mental health problems, provide initial help, guide a person towards appropriate professional help</a:t>
            </a:r>
          </a:p>
          <a:p>
            <a:pPr marL="0" indent="0">
              <a:buNone/>
            </a:pPr>
            <a:r>
              <a:rPr lang="en-CA" dirty="0" smtClean="0">
                <a:hlinkClick r:id="rId4"/>
              </a:rPr>
              <a:t>cmha.ca</a:t>
            </a:r>
            <a:endParaRPr lang="en-CA" dirty="0" smtClean="0"/>
          </a:p>
          <a:p>
            <a:pPr marL="0" lvl="0" indent="0">
              <a:buNone/>
            </a:pPr>
            <a:r>
              <a:rPr lang="en-CA" sz="2400" dirty="0">
                <a:solidFill>
                  <a:prstClr val="black"/>
                </a:solidFill>
              </a:rPr>
              <a:t>Mental health </a:t>
            </a:r>
            <a:r>
              <a:rPr lang="en-CA" sz="2400" dirty="0" smtClean="0">
                <a:solidFill>
                  <a:prstClr val="black"/>
                </a:solidFill>
              </a:rPr>
              <a:t>brochures</a:t>
            </a:r>
          </a:p>
          <a:p>
            <a:pPr marL="0" lvl="0" indent="0">
              <a:buNone/>
            </a:pPr>
            <a:r>
              <a:rPr lang="en-CA" dirty="0" smtClean="0">
                <a:solidFill>
                  <a:prstClr val="black"/>
                </a:solidFill>
                <a:hlinkClick r:id="rId5"/>
              </a:rPr>
              <a:t>mooddisorderscanada.ca</a:t>
            </a:r>
            <a:endParaRPr lang="en-CA" dirty="0" smtClean="0">
              <a:solidFill>
                <a:prstClr val="black"/>
              </a:solidFill>
            </a:endParaRPr>
          </a:p>
          <a:p>
            <a:pPr marL="0" lvl="0" indent="0">
              <a:buNone/>
            </a:pPr>
            <a:r>
              <a:rPr lang="en-CA" sz="2400" dirty="0"/>
              <a:t>Elephant in the Room </a:t>
            </a:r>
            <a:r>
              <a:rPr lang="en-CA" sz="2400" dirty="0" smtClean="0"/>
              <a:t>anti-stigma </a:t>
            </a:r>
            <a:r>
              <a:rPr lang="en-CA" sz="2400" dirty="0"/>
              <a:t>campaign </a:t>
            </a:r>
            <a:endParaRPr lang="en-CA" sz="2400" dirty="0" smtClean="0">
              <a:solidFill>
                <a:prstClr val="black"/>
              </a:solidFill>
            </a:endParaRPr>
          </a:p>
          <a:p>
            <a:pPr marL="0" lvl="0" indent="0">
              <a:buNone/>
            </a:pPr>
            <a:r>
              <a:rPr lang="en-CA" dirty="0" smtClean="0">
                <a:solidFill>
                  <a:schemeClr val="accent5"/>
                </a:solidFill>
              </a:rPr>
              <a:t>Pat Deegan</a:t>
            </a:r>
          </a:p>
          <a:p>
            <a:pPr marL="0" lvl="0" indent="0">
              <a:buNone/>
            </a:pPr>
            <a:r>
              <a:rPr lang="en-CA" sz="2400" dirty="0" smtClean="0"/>
              <a:t>American disability-rights </a:t>
            </a:r>
            <a:r>
              <a:rPr lang="en-CA" sz="2400" dirty="0"/>
              <a:t>advocate, psychologist and </a:t>
            </a:r>
            <a:r>
              <a:rPr lang="en-CA" sz="2400" dirty="0" smtClean="0"/>
              <a:t>researcher who has written about her experiences in the mental health system</a:t>
            </a:r>
            <a:endParaRPr lang="en-CA" sz="2400" dirty="0">
              <a:solidFill>
                <a:prstClr val="black"/>
              </a:solidFill>
            </a:endParaRPr>
          </a:p>
        </p:txBody>
      </p:sp>
    </p:spTree>
    <p:extLst>
      <p:ext uri="{BB962C8B-B14F-4D97-AF65-F5344CB8AC3E}">
        <p14:creationId xmlns:p14="http://schemas.microsoft.com/office/powerpoint/2010/main" xmlns="" val="1645434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Enabling Minds Project</a:t>
            </a:r>
          </a:p>
        </p:txBody>
      </p:sp>
      <p:sp>
        <p:nvSpPr>
          <p:cNvPr id="3" name="Content Placeholder 2"/>
          <p:cNvSpPr>
            <a:spLocks noGrp="1"/>
          </p:cNvSpPr>
          <p:nvPr>
            <p:ph idx="1"/>
          </p:nvPr>
        </p:nvSpPr>
        <p:spPr>
          <a:xfrm>
            <a:off x="628650" y="1690690"/>
            <a:ext cx="7886700" cy="4873396"/>
          </a:xfrm>
          <a:solidFill>
            <a:schemeClr val="bg1"/>
          </a:solidFill>
        </p:spPr>
        <p:txBody>
          <a:bodyPr anchor="ctr">
            <a:normAutofit lnSpcReduction="10000"/>
          </a:bodyPr>
          <a:lstStyle/>
          <a:p>
            <a:r>
              <a:rPr lang="pt-BR" dirty="0" smtClean="0"/>
              <a:t>An initiative of CMHA, Ontario, in partnership with Parks </a:t>
            </a:r>
            <a:r>
              <a:rPr lang="pt-BR" dirty="0"/>
              <a:t>and Recreation </a:t>
            </a:r>
            <a:r>
              <a:rPr lang="pt-BR" dirty="0" smtClean="0"/>
              <a:t>Ontario and YMCA Ontario</a:t>
            </a:r>
          </a:p>
          <a:p>
            <a:r>
              <a:rPr lang="en-CA" dirty="0" smtClean="0"/>
              <a:t>Mental </a:t>
            </a:r>
            <a:r>
              <a:rPr lang="en-CA" dirty="0"/>
              <a:t>health accessibility training for anyone who works in the field of sports, fitness or </a:t>
            </a:r>
            <a:r>
              <a:rPr lang="en-CA" dirty="0" smtClean="0"/>
              <a:t>recreation</a:t>
            </a:r>
          </a:p>
          <a:p>
            <a:pPr lvl="1"/>
            <a:r>
              <a:rPr lang="en-CA" dirty="0" smtClean="0"/>
              <a:t>How </a:t>
            </a:r>
            <a:r>
              <a:rPr lang="en-CA" dirty="0"/>
              <a:t>to remove barriers to physical activity programs for people with mental health </a:t>
            </a:r>
            <a:r>
              <a:rPr lang="en-CA" dirty="0" smtClean="0"/>
              <a:t>disabilities</a:t>
            </a:r>
          </a:p>
          <a:p>
            <a:pPr lvl="1"/>
            <a:r>
              <a:rPr lang="en-CA" dirty="0" smtClean="0"/>
              <a:t>How </a:t>
            </a:r>
            <a:r>
              <a:rPr lang="en-CA" dirty="0"/>
              <a:t>to create a supportive and inclusive environment that promotes positive mental </a:t>
            </a:r>
            <a:r>
              <a:rPr lang="en-CA" dirty="0" smtClean="0"/>
              <a:t>health</a:t>
            </a:r>
          </a:p>
          <a:p>
            <a:r>
              <a:rPr lang="en-CA" dirty="0" smtClean="0"/>
              <a:t>Consists of a </a:t>
            </a:r>
            <a:r>
              <a:rPr lang="en-CA" dirty="0"/>
              <a:t>45 </a:t>
            </a:r>
            <a:r>
              <a:rPr lang="en-CA" dirty="0" smtClean="0"/>
              <a:t>minute e-learning </a:t>
            </a:r>
            <a:r>
              <a:rPr lang="en-CA" dirty="0"/>
              <a:t>module </a:t>
            </a:r>
            <a:r>
              <a:rPr lang="en-CA" dirty="0" smtClean="0"/>
              <a:t>and </a:t>
            </a:r>
            <a:r>
              <a:rPr lang="en-CA" dirty="0"/>
              <a:t>a companion resource for managers</a:t>
            </a:r>
            <a:endParaRPr lang="en-CA" dirty="0" smtClean="0"/>
          </a:p>
          <a:p>
            <a:r>
              <a:rPr lang="en-CA" dirty="0" smtClean="0"/>
              <a:t>Sign up at </a:t>
            </a:r>
            <a:r>
              <a:rPr lang="en-CA" dirty="0" smtClean="0">
                <a:hlinkClick r:id="rId2"/>
              </a:rPr>
              <a:t>enablingminds.ca</a:t>
            </a:r>
            <a:r>
              <a:rPr lang="en-CA" dirty="0" smtClean="0"/>
              <a:t> to be notified when training is launched!</a:t>
            </a:r>
            <a:endParaRPr lang="en-CA" dirty="0"/>
          </a:p>
        </p:txBody>
      </p:sp>
    </p:spTree>
    <p:extLst>
      <p:ext uri="{BB962C8B-B14F-4D97-AF65-F5344CB8AC3E}">
        <p14:creationId xmlns:p14="http://schemas.microsoft.com/office/powerpoint/2010/main" xmlns="" val="222414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050" y="2784362"/>
            <a:ext cx="4171950" cy="1367177"/>
          </a:xfrm>
          <a:solidFill>
            <a:schemeClr val="bg1"/>
          </a:solidFill>
        </p:spPr>
        <p:txBody>
          <a:bodyPr>
            <a:normAutofit/>
          </a:bodyPr>
          <a:lstStyle/>
          <a:p>
            <a:pPr algn="ctr"/>
            <a:r>
              <a:rPr lang="en-CA" sz="4500" b="1" dirty="0">
                <a:latin typeface="+mn-lt"/>
              </a:rPr>
              <a:t>Questions?</a:t>
            </a:r>
            <a:br>
              <a:rPr lang="en-CA" sz="4500" b="1" dirty="0">
                <a:latin typeface="+mn-lt"/>
              </a:rPr>
            </a:br>
            <a:r>
              <a:rPr lang="en-CA" sz="4500" b="1" dirty="0">
                <a:latin typeface="+mn-lt"/>
              </a:rPr>
              <a:t>Comments?</a:t>
            </a:r>
          </a:p>
        </p:txBody>
      </p:sp>
    </p:spTree>
    <p:extLst>
      <p:ext uri="{BB962C8B-B14F-4D97-AF65-F5344CB8AC3E}">
        <p14:creationId xmlns:p14="http://schemas.microsoft.com/office/powerpoint/2010/main" xmlns="" val="6757037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Wrapping Up…</a:t>
            </a:r>
            <a:endParaRPr lang="en-CA" dirty="0"/>
          </a:p>
        </p:txBody>
      </p:sp>
      <p:sp>
        <p:nvSpPr>
          <p:cNvPr id="3" name="Content Placeholder 2"/>
          <p:cNvSpPr>
            <a:spLocks noGrp="1"/>
          </p:cNvSpPr>
          <p:nvPr>
            <p:ph idx="1"/>
          </p:nvPr>
        </p:nvSpPr>
        <p:spPr>
          <a:xfrm>
            <a:off x="293915" y="2521961"/>
            <a:ext cx="5078185" cy="1943635"/>
          </a:xfrm>
          <a:solidFill>
            <a:schemeClr val="bg1"/>
          </a:solidFill>
        </p:spPr>
        <p:txBody>
          <a:bodyPr>
            <a:normAutofit/>
          </a:bodyPr>
          <a:lstStyle/>
          <a:p>
            <a:pPr marL="0" indent="0" algn="ctr">
              <a:buNone/>
            </a:pPr>
            <a:r>
              <a:rPr lang="en-CA" sz="3000" dirty="0" smtClean="0"/>
              <a:t>Thanks </a:t>
            </a:r>
            <a:r>
              <a:rPr lang="en-CA" sz="3000" dirty="0"/>
              <a:t>for your participation</a:t>
            </a:r>
            <a:r>
              <a:rPr lang="en-CA" sz="3000" dirty="0" smtClean="0"/>
              <a:t>!</a:t>
            </a:r>
          </a:p>
          <a:p>
            <a:pPr marL="0" indent="0" algn="ctr">
              <a:buNone/>
            </a:pPr>
            <a:r>
              <a:rPr lang="en-CA" sz="3000" dirty="0" smtClean="0"/>
              <a:t>Let us know what you thought!</a:t>
            </a:r>
            <a:endParaRPr lang="en-CA" sz="3000" dirty="0"/>
          </a:p>
          <a:p>
            <a:pPr marL="0" indent="0" algn="ctr">
              <a:buNone/>
            </a:pPr>
            <a:r>
              <a:rPr lang="en-CA" sz="2400" i="1" dirty="0" smtClean="0"/>
              <a:t>moodwalks@gmail.com</a:t>
            </a:r>
            <a:endParaRPr lang="en-CA" sz="2400" i="1" dirty="0"/>
          </a:p>
          <a:p>
            <a:pPr marL="0" indent="0">
              <a:buNone/>
            </a:pPr>
            <a:endParaRPr lang="en-CA" i="1" dirty="0"/>
          </a:p>
        </p:txBody>
      </p:sp>
      <p:pic>
        <p:nvPicPr>
          <p:cNvPr id="4" name="Picture 3"/>
          <p:cNvPicPr>
            <a:picLocks noChangeAspect="1"/>
          </p:cNvPicPr>
          <p:nvPr/>
        </p:nvPicPr>
        <p:blipFill>
          <a:blip r:embed="rId2" cstate="print"/>
          <a:stretch>
            <a:fillRect/>
          </a:stretch>
        </p:blipFill>
        <p:spPr>
          <a:xfrm>
            <a:off x="5721091" y="2334184"/>
            <a:ext cx="3092255" cy="2319191"/>
          </a:xfrm>
          <a:prstGeom prst="rect">
            <a:avLst/>
          </a:prstGeom>
        </p:spPr>
      </p:pic>
    </p:spTree>
    <p:extLst>
      <p:ext uri="{BB962C8B-B14F-4D97-AF65-F5344CB8AC3E}">
        <p14:creationId xmlns:p14="http://schemas.microsoft.com/office/powerpoint/2010/main" xmlns="" val="3109858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307" y="299811"/>
            <a:ext cx="7886700" cy="1325563"/>
          </a:xfrm>
        </p:spPr>
        <p:txBody>
          <a:bodyPr/>
          <a:lstStyle/>
          <a:p>
            <a:r>
              <a:rPr lang="en-CA" dirty="0" smtClean="0"/>
              <a:t>Objectives for Today’s Session</a:t>
            </a:r>
            <a:endParaRPr lang="en-CA" dirty="0"/>
          </a:p>
        </p:txBody>
      </p:sp>
      <p:sp>
        <p:nvSpPr>
          <p:cNvPr id="3" name="Content Placeholder 2"/>
          <p:cNvSpPr>
            <a:spLocks noGrp="1"/>
          </p:cNvSpPr>
          <p:nvPr>
            <p:ph idx="1"/>
          </p:nvPr>
        </p:nvSpPr>
        <p:spPr>
          <a:xfrm>
            <a:off x="269421" y="1809295"/>
            <a:ext cx="8670471" cy="4166961"/>
          </a:xfrm>
          <a:solidFill>
            <a:schemeClr val="bg1"/>
          </a:solidFill>
        </p:spPr>
        <p:txBody>
          <a:bodyPr>
            <a:normAutofit/>
          </a:bodyPr>
          <a:lstStyle/>
          <a:p>
            <a:pPr lvl="0"/>
            <a:r>
              <a:rPr lang="en-CA" dirty="0" smtClean="0"/>
              <a:t>Provide an introduction to mental health </a:t>
            </a:r>
          </a:p>
          <a:p>
            <a:pPr lvl="0"/>
            <a:r>
              <a:rPr lang="en-CA" dirty="0" smtClean="0"/>
              <a:t>Hear an individual account of a personal experience with mental health issues</a:t>
            </a:r>
          </a:p>
          <a:p>
            <a:pPr lvl="0"/>
            <a:r>
              <a:rPr lang="en-CA" dirty="0" smtClean="0"/>
              <a:t>Discuss common mental health myths and stigma</a:t>
            </a:r>
          </a:p>
          <a:p>
            <a:pPr lvl="0"/>
            <a:r>
              <a:rPr lang="en-CA" dirty="0" smtClean="0"/>
              <a:t>Provide some general guidelines for supporting people who experience mental health issues</a:t>
            </a:r>
          </a:p>
          <a:p>
            <a:pPr lvl="0"/>
            <a:r>
              <a:rPr lang="en-CA" dirty="0" smtClean="0"/>
              <a:t>Share resources for future learning about mental health </a:t>
            </a:r>
          </a:p>
          <a:p>
            <a:pPr lvl="0"/>
            <a:r>
              <a:rPr lang="en-CA" dirty="0" smtClean="0"/>
              <a:t>Spark discussion and answer questions! </a:t>
            </a:r>
            <a:r>
              <a:rPr lang="en-CA" dirty="0"/>
              <a:t>	</a:t>
            </a:r>
          </a:p>
        </p:txBody>
      </p:sp>
    </p:spTree>
    <p:extLst>
      <p:ext uri="{BB962C8B-B14F-4D97-AF65-F5344CB8AC3E}">
        <p14:creationId xmlns:p14="http://schemas.microsoft.com/office/powerpoint/2010/main" xmlns="" val="2861468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814" y="1485900"/>
            <a:ext cx="7772400" cy="3477985"/>
          </a:xfrm>
          <a:solidFill>
            <a:schemeClr val="bg1"/>
          </a:solidFill>
        </p:spPr>
        <p:txBody>
          <a:bodyPr anchor="ctr">
            <a:normAutofit/>
          </a:bodyPr>
          <a:lstStyle/>
          <a:p>
            <a:r>
              <a:rPr lang="en-CA" dirty="0" smtClean="0"/>
              <a:t>Guest Speaker:</a:t>
            </a:r>
            <a:br>
              <a:rPr lang="en-CA" dirty="0" smtClean="0"/>
            </a:br>
            <a:r>
              <a:rPr lang="en-CA" dirty="0" smtClean="0"/>
              <a:t>Krista </a:t>
            </a:r>
            <a:r>
              <a:rPr lang="en-CA" dirty="0" err="1" smtClean="0"/>
              <a:t>Grear</a:t>
            </a:r>
            <a:r>
              <a:rPr lang="en-CA" dirty="0" smtClean="0"/>
              <a:t/>
            </a:r>
            <a:br>
              <a:rPr lang="en-CA" dirty="0" smtClean="0"/>
            </a:br>
            <a:r>
              <a:rPr lang="en-CA" sz="3600" dirty="0" smtClean="0"/>
              <a:t>Lived Experience and Recovery Network (LERN)</a:t>
            </a:r>
            <a:br>
              <a:rPr lang="en-CA" sz="3600" dirty="0" smtClean="0"/>
            </a:br>
            <a:r>
              <a:rPr lang="en-CA" sz="3200" dirty="0" smtClean="0">
                <a:hlinkClick r:id="rId2"/>
              </a:rPr>
              <a:t>livedexperience.org</a:t>
            </a:r>
            <a:endParaRPr lang="en-CA" sz="3200" dirty="0"/>
          </a:p>
        </p:txBody>
      </p:sp>
    </p:spTree>
    <p:extLst>
      <p:ext uri="{BB962C8B-B14F-4D97-AF65-F5344CB8AC3E}">
        <p14:creationId xmlns:p14="http://schemas.microsoft.com/office/powerpoint/2010/main" xmlns="" val="2293780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9562" y="0"/>
            <a:ext cx="529443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a:spLocks noChangeArrowheads="1"/>
          </p:cNvSpPr>
          <p:nvPr/>
        </p:nvSpPr>
        <p:spPr bwMode="auto">
          <a:xfrm>
            <a:off x="6800281" y="233264"/>
            <a:ext cx="2250304" cy="936103"/>
          </a:xfrm>
          <a:prstGeom prst="rect">
            <a:avLst/>
          </a:prstGeom>
          <a:solidFill>
            <a:srgbClr val="121145"/>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CA">
              <a:solidFill>
                <a:prstClr val="white"/>
              </a:solidFill>
            </a:endParaRPr>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5936" y="6345887"/>
            <a:ext cx="1963737" cy="506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58481" y="5589984"/>
            <a:ext cx="838646" cy="932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56772" y="5589240"/>
            <a:ext cx="954955"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63646" y="2825552"/>
            <a:ext cx="3678765" cy="1938992"/>
          </a:xfrm>
          <a:prstGeom prst="rect">
            <a:avLst/>
          </a:prstGeom>
        </p:spPr>
        <p:txBody>
          <a:bodyPr wrap="square">
            <a:spAutoFit/>
          </a:bodyPr>
          <a:lstStyle/>
          <a:p>
            <a:r>
              <a:rPr lang="en-CA" sz="4000" dirty="0" smtClean="0">
                <a:solidFill>
                  <a:prstClr val="white"/>
                </a:solidFill>
                <a:latin typeface="Arial Black" pitchFamily="34" charset="0"/>
              </a:rPr>
              <a:t>LERN’s</a:t>
            </a:r>
          </a:p>
          <a:p>
            <a:r>
              <a:rPr lang="en-CA" sz="4000" dirty="0" smtClean="0">
                <a:solidFill>
                  <a:prstClr val="white"/>
                </a:solidFill>
                <a:latin typeface="Arial Black" pitchFamily="34" charset="0"/>
              </a:rPr>
              <a:t>Anti-Stigma Campaign</a:t>
            </a:r>
            <a:endParaRPr lang="en-CA" sz="4000" dirty="0">
              <a:solidFill>
                <a:prstClr val="white"/>
              </a:solidFill>
              <a:latin typeface="Arial Black" pitchFamily="34" charset="0"/>
            </a:endParaRPr>
          </a:p>
        </p:txBody>
      </p:sp>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941166" y="236315"/>
            <a:ext cx="2073275" cy="828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48057" y="604288"/>
            <a:ext cx="2309942" cy="17888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10984005"/>
      </p:ext>
    </p:extLst>
  </p:cSld>
  <p:clrMapOvr>
    <a:masterClrMapping/>
  </p:clrMapOvr>
  <p:transition spd="slow" advClick="0" advTm="5000">
    <p:randomBar dir="vert"/>
  </p:transition>
  <p:timing>
    <p:tnLst>
      <p:par>
        <p:cTn id="1" dur="indefinite" restart="never" nodeType="tmRoot"/>
      </p:par>
    </p:tnLst>
  </p:timing>
  <p:extLst mod="1">
    <p:ext uri="{E180D4A7-C9FB-4DFB-919C-405C955672EB}">
      <p14:showEvtLst xmlns:p14="http://schemas.microsoft.com/office/powerpoint/2010/main" xmlns="">
        <p14:playEvt time="0" objId="3"/>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9562" y="0"/>
            <a:ext cx="529443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a:spLocks noChangeArrowheads="1"/>
          </p:cNvSpPr>
          <p:nvPr/>
        </p:nvSpPr>
        <p:spPr bwMode="auto">
          <a:xfrm>
            <a:off x="6800281" y="233264"/>
            <a:ext cx="2250304" cy="936103"/>
          </a:xfrm>
          <a:prstGeom prst="rect">
            <a:avLst/>
          </a:prstGeom>
          <a:solidFill>
            <a:srgbClr val="121145"/>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CA">
              <a:solidFill>
                <a:prstClr val="white"/>
              </a:solidFill>
            </a:endParaRPr>
          </a:p>
        </p:txBody>
      </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95936" y="6345887"/>
            <a:ext cx="1963737" cy="506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58481" y="5589984"/>
            <a:ext cx="838646" cy="932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56772" y="5589240"/>
            <a:ext cx="954955"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63646" y="2825552"/>
            <a:ext cx="3678765" cy="1938992"/>
          </a:xfrm>
          <a:prstGeom prst="rect">
            <a:avLst/>
          </a:prstGeom>
        </p:spPr>
        <p:txBody>
          <a:bodyPr wrap="square">
            <a:spAutoFit/>
          </a:bodyPr>
          <a:lstStyle/>
          <a:p>
            <a:r>
              <a:rPr lang="en-CA" sz="4000" dirty="0" smtClean="0">
                <a:solidFill>
                  <a:prstClr val="white"/>
                </a:solidFill>
                <a:latin typeface="Arial Black" pitchFamily="34" charset="0"/>
              </a:rPr>
              <a:t>LERN’s  Anti-Stigma Campaign</a:t>
            </a:r>
            <a:endParaRPr lang="en-CA" sz="4000" dirty="0">
              <a:solidFill>
                <a:prstClr val="white"/>
              </a:solidFill>
              <a:latin typeface="Arial Black" pitchFamily="34" charset="0"/>
            </a:endParaRPr>
          </a:p>
        </p:txBody>
      </p:sp>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941166" y="236315"/>
            <a:ext cx="2073275" cy="828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11. K'naan - Wavin' Flag (The Celebration Remix).mp3">
            <a:hlinkClick r:id="" action="ppaction://media"/>
          </p:cNvPr>
          <p:cNvPicPr>
            <a:picLocks noChangeAspect="1"/>
          </p:cNvPicPr>
          <p:nvPr>
            <a:videoFile r:link="rId1"/>
            <p:extLst>
              <p:ext uri="{DAA4B4D4-6D71-4841-9C94-3DE7FCFB9230}">
                <p14:media xmlns:p14="http://schemas.microsoft.com/office/powerpoint/2010/main" xmlns="" r:embed="rId9">
                  <p14:trim end="22405.1592"/>
                </p14:media>
              </p:ext>
            </p:extLst>
          </p:nvPr>
        </p:nvPicPr>
        <p:blipFill>
          <a:blip r:embed="rId10" cstate="print"/>
          <a:stretch>
            <a:fillRect/>
          </a:stretch>
        </p:blipFill>
        <p:spPr>
          <a:xfrm>
            <a:off x="-900608" y="5157192"/>
            <a:ext cx="487363" cy="487363"/>
          </a:xfrm>
          <a:prstGeom prst="rect">
            <a:avLst/>
          </a:prstGeom>
        </p:spPr>
      </p:pic>
      <p:pic>
        <p:nvPicPr>
          <p:cNvPr id="2050" name="Picture 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39552" y="490515"/>
            <a:ext cx="3015238" cy="2335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8632624"/>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numSld="999">
                <p:cTn id="7" repeatCount="indefinite" fill="hold" display="0">
                  <p:stCondLst>
                    <p:cond delay="indefinite"/>
                  </p:stCondLst>
                  <p:endCondLst>
                    <p:cond evt="onStopAudio" delay="0">
                      <p:tgtEl>
                        <p:sldTgt/>
                      </p:tgtEl>
                    </p:cond>
                  </p:endCondLst>
                </p:cTn>
                <p:tgtEl>
                  <p:spTgt spid="3"/>
                </p:tgtEl>
              </p:cMediaNode>
            </p:video>
          </p:childTnLst>
        </p:cTn>
      </p:par>
    </p:tnLst>
  </p:timing>
  <p:extLst mod="1">
    <p:ext uri="{E180D4A7-C9FB-4DFB-919C-405C955672EB}">
      <p14:showEvtLst xmlns:p14="http://schemas.microsoft.com/office/powerpoint/2010/main" xmlns="">
        <p14:playEvt time="0" objId="3"/>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32122" y="0"/>
            <a:ext cx="529443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a:spLocks noChangeArrowheads="1"/>
          </p:cNvSpPr>
          <p:nvPr/>
        </p:nvSpPr>
        <p:spPr bwMode="auto">
          <a:xfrm>
            <a:off x="7020272" y="116632"/>
            <a:ext cx="2106288" cy="936103"/>
          </a:xfrm>
          <a:prstGeom prst="rect">
            <a:avLst/>
          </a:prstGeom>
          <a:solidFill>
            <a:srgbClr val="121145"/>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CA">
              <a:solidFill>
                <a:prstClr val="white"/>
              </a:solidFill>
            </a:endParaRPr>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5936" y="6237312"/>
            <a:ext cx="1963737" cy="506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7985" y="5872345"/>
            <a:ext cx="838646" cy="932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57116" y="5556944"/>
            <a:ext cx="841375"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611560" y="2151727"/>
            <a:ext cx="7848872" cy="2554545"/>
          </a:xfrm>
          <a:prstGeom prst="rect">
            <a:avLst/>
          </a:prstGeom>
        </p:spPr>
        <p:txBody>
          <a:bodyPr wrap="square">
            <a:spAutoFit/>
          </a:bodyPr>
          <a:lstStyle/>
          <a:p>
            <a:r>
              <a:rPr lang="en-CA" sz="8000" dirty="0" smtClean="0">
                <a:solidFill>
                  <a:prstClr val="white"/>
                </a:solidFill>
                <a:latin typeface="Arial Black" pitchFamily="34" charset="0"/>
              </a:rPr>
              <a:t>Let’s talk about the…</a:t>
            </a:r>
            <a:endParaRPr lang="en-CA" sz="8000" dirty="0">
              <a:solidFill>
                <a:prstClr val="white"/>
              </a:solidFill>
              <a:latin typeface="Arial Black" pitchFamily="34" charset="0"/>
            </a:endParaRPr>
          </a:p>
        </p:txBody>
      </p:sp>
      <p:pic>
        <p:nvPicPr>
          <p:cNvPr id="10"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92113" y="222193"/>
            <a:ext cx="2067559" cy="830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69049986"/>
      </p:ext>
    </p:extLst>
  </p:cSld>
  <p:clrMapOvr>
    <a:masterClrMapping/>
  </p:clrMapOvr>
  <p:transition spd="slow" advClick="0" advTm="1000">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32122" y="0"/>
            <a:ext cx="529443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a:spLocks noChangeArrowheads="1"/>
          </p:cNvSpPr>
          <p:nvPr/>
        </p:nvSpPr>
        <p:spPr bwMode="auto">
          <a:xfrm>
            <a:off x="7020272" y="116632"/>
            <a:ext cx="2106288" cy="936103"/>
          </a:xfrm>
          <a:prstGeom prst="rect">
            <a:avLst/>
          </a:prstGeom>
          <a:solidFill>
            <a:srgbClr val="121145"/>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CA">
              <a:solidFill>
                <a:prstClr val="white"/>
              </a:solidFill>
            </a:endParaRPr>
          </a:p>
        </p:txBody>
      </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95936" y="6237312"/>
            <a:ext cx="1963737" cy="506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27985" y="5872345"/>
            <a:ext cx="838646" cy="932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57116" y="5556944"/>
            <a:ext cx="841375"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92113" y="222193"/>
            <a:ext cx="2067559" cy="830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10"/>
          <p:cNvSpPr/>
          <p:nvPr/>
        </p:nvSpPr>
        <p:spPr>
          <a:xfrm>
            <a:off x="224544" y="230740"/>
            <a:ext cx="7848872" cy="707886"/>
          </a:xfrm>
          <a:prstGeom prst="rect">
            <a:avLst/>
          </a:prstGeom>
        </p:spPr>
        <p:txBody>
          <a:bodyPr wrap="square">
            <a:spAutoFit/>
          </a:bodyPr>
          <a:lstStyle/>
          <a:p>
            <a:endParaRPr lang="en-CA" sz="4000" u="sng" dirty="0">
              <a:solidFill>
                <a:prstClr val="white"/>
              </a:solidFill>
              <a:latin typeface="Arial Black" pitchFamily="34" charset="0"/>
            </a:endParaRPr>
          </a:p>
        </p:txBody>
      </p:sp>
      <p:sp>
        <p:nvSpPr>
          <p:cNvPr id="12" name="Rectangle 11"/>
          <p:cNvSpPr/>
          <p:nvPr/>
        </p:nvSpPr>
        <p:spPr>
          <a:xfrm>
            <a:off x="107504" y="6368990"/>
            <a:ext cx="6435688" cy="261610"/>
          </a:xfrm>
          <a:prstGeom prst="rect">
            <a:avLst/>
          </a:prstGeom>
        </p:spPr>
        <p:txBody>
          <a:bodyPr wrap="square">
            <a:spAutoFit/>
          </a:bodyPr>
          <a:lstStyle/>
          <a:p>
            <a:r>
              <a:rPr lang="en-CA" sz="1100" dirty="0" smtClean="0">
                <a:solidFill>
                  <a:prstClr val="white"/>
                </a:solidFill>
                <a:latin typeface="Arial" pitchFamily="34" charset="0"/>
                <a:cs typeface="Arial" pitchFamily="34" charset="0"/>
              </a:rPr>
              <a:t>Mood Disorders Society of Canada:  Third Edition, Quick Facts: Mental Illness &amp; Addiction In Canada</a:t>
            </a:r>
            <a:endParaRPr lang="en-CA" sz="1100" dirty="0">
              <a:solidFill>
                <a:prstClr val="white"/>
              </a:solidFill>
              <a:latin typeface="Arial" pitchFamily="34" charset="0"/>
              <a:cs typeface="Arial" pitchFamily="34" charset="0"/>
            </a:endParaRPr>
          </a:p>
        </p:txBody>
      </p:sp>
      <p:sp>
        <p:nvSpPr>
          <p:cNvPr id="2" name="TextBox 1"/>
          <p:cNvSpPr txBox="1"/>
          <p:nvPr/>
        </p:nvSpPr>
        <p:spPr>
          <a:xfrm>
            <a:off x="233519" y="937471"/>
            <a:ext cx="8658959" cy="1569660"/>
          </a:xfrm>
          <a:prstGeom prst="rect">
            <a:avLst/>
          </a:prstGeom>
          <a:noFill/>
        </p:spPr>
        <p:txBody>
          <a:bodyPr wrap="square" rtlCol="0">
            <a:spAutoFit/>
          </a:bodyPr>
          <a:lstStyle/>
          <a:p>
            <a:r>
              <a:rPr lang="en-CA" sz="4000" u="sng" dirty="0">
                <a:solidFill>
                  <a:prstClr val="white"/>
                </a:solidFill>
                <a:latin typeface="Arial Black" pitchFamily="34" charset="0"/>
              </a:rPr>
              <a:t>Facts from Canada:</a:t>
            </a:r>
          </a:p>
          <a:p>
            <a:pPr marL="457200" indent="-457200">
              <a:buFont typeface="Arial" pitchFamily="34" charset="0"/>
              <a:buChar char="•"/>
            </a:pPr>
            <a:r>
              <a:rPr lang="en-CA" sz="2800" dirty="0" smtClean="0">
                <a:solidFill>
                  <a:prstClr val="white"/>
                </a:solidFill>
                <a:latin typeface="Arial Black" pitchFamily="34" charset="0"/>
              </a:rPr>
              <a:t>You have a 1 in 5 chance of having a mental illness in your lifetime.</a:t>
            </a:r>
          </a:p>
        </p:txBody>
      </p:sp>
      <p:sp>
        <p:nvSpPr>
          <p:cNvPr id="14" name="TextBox 13"/>
          <p:cNvSpPr txBox="1"/>
          <p:nvPr/>
        </p:nvSpPr>
        <p:spPr>
          <a:xfrm>
            <a:off x="233519" y="3625576"/>
            <a:ext cx="8658959" cy="2000548"/>
          </a:xfrm>
          <a:prstGeom prst="rect">
            <a:avLst/>
          </a:prstGeom>
          <a:noFill/>
        </p:spPr>
        <p:txBody>
          <a:bodyPr wrap="square" rtlCol="0">
            <a:spAutoFit/>
          </a:bodyPr>
          <a:lstStyle/>
          <a:p>
            <a:r>
              <a:rPr lang="en-CA" sz="4000" u="sng" dirty="0">
                <a:solidFill>
                  <a:prstClr val="white"/>
                </a:solidFill>
                <a:latin typeface="Arial Black" pitchFamily="34" charset="0"/>
              </a:rPr>
              <a:t>Facts from </a:t>
            </a:r>
            <a:r>
              <a:rPr lang="en-CA" sz="4000" u="sng" dirty="0" smtClean="0">
                <a:solidFill>
                  <a:prstClr val="white"/>
                </a:solidFill>
                <a:latin typeface="Arial Black" pitchFamily="34" charset="0"/>
              </a:rPr>
              <a:t>the World:</a:t>
            </a:r>
            <a:endParaRPr lang="en-CA" sz="4000" u="sng" dirty="0">
              <a:solidFill>
                <a:prstClr val="white"/>
              </a:solidFill>
              <a:latin typeface="Arial Black" pitchFamily="34" charset="0"/>
            </a:endParaRPr>
          </a:p>
          <a:p>
            <a:pPr marL="457200" indent="-457200">
              <a:buFont typeface="Arial" pitchFamily="34" charset="0"/>
              <a:buChar char="•"/>
            </a:pPr>
            <a:r>
              <a:rPr lang="en-CA" sz="2800" dirty="0" smtClean="0">
                <a:solidFill>
                  <a:prstClr val="white"/>
                </a:solidFill>
                <a:latin typeface="Arial Black" pitchFamily="34" charset="0"/>
              </a:rPr>
              <a:t>2020 is the year that it is predicted that depression will be the leading cause of disability in the world.</a:t>
            </a:r>
          </a:p>
        </p:txBody>
      </p:sp>
    </p:spTree>
    <p:custDataLst>
      <p:tags r:id="rId1"/>
    </p:custDataLst>
    <p:extLst>
      <p:ext uri="{BB962C8B-B14F-4D97-AF65-F5344CB8AC3E}">
        <p14:creationId xmlns:p14="http://schemas.microsoft.com/office/powerpoint/2010/main" xmlns="" val="2688242313"/>
      </p:ext>
    </p:extLst>
  </p:cSld>
  <p:clrMapOvr>
    <a:masterClrMapping/>
  </p:clrMapOvr>
  <p:transition spd="slow" advClick="0" advTm="75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25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
</p:tagLst>
</file>

<file path=ppt/tags/tag2.xml><?xml version="1.0" encoding="utf-8"?>
<p:tagLst xmlns:a="http://schemas.openxmlformats.org/drawingml/2006/main" xmlns:r="http://schemas.openxmlformats.org/officeDocument/2006/relationships" xmlns:p="http://schemas.openxmlformats.org/presentationml/2006/main">
  <p:tag name="TIMING" val="|2|1.6|1.5"/>
</p:tagLst>
</file>

<file path=ppt/tags/tag3.xml><?xml version="1.0" encoding="utf-8"?>
<p:tagLst xmlns:a="http://schemas.openxmlformats.org/drawingml/2006/main" xmlns:r="http://schemas.openxmlformats.org/officeDocument/2006/relationships" xmlns:p="http://schemas.openxmlformats.org/presentationml/2006/main">
  <p:tag name="TIMING" val="|1.3|12.5|12.6|11.8"/>
</p:tagLst>
</file>

<file path=ppt/tags/tag4.xml><?xml version="1.0" encoding="utf-8"?>
<p:tagLst xmlns:a="http://schemas.openxmlformats.org/drawingml/2006/main" xmlns:r="http://schemas.openxmlformats.org/officeDocument/2006/relationships" xmlns:p="http://schemas.openxmlformats.org/presentationml/2006/main">
  <p:tag name="TIMING" val="|1.2|1.5|1.5"/>
</p:tagLst>
</file>

<file path=ppt/tags/tag5.xml><?xml version="1.0" encoding="utf-8"?>
<p:tagLst xmlns:a="http://schemas.openxmlformats.org/drawingml/2006/main" xmlns:r="http://schemas.openxmlformats.org/officeDocument/2006/relationships" xmlns:p="http://schemas.openxmlformats.org/presentationml/2006/main">
  <p:tag name="TIMING" val="|2.1|9.5|2.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6548</TotalTime>
  <Words>1633</Words>
  <Application>Microsoft Office PowerPoint</Application>
  <PresentationFormat>On-screen Show (4:3)</PresentationFormat>
  <Paragraphs>195</Paragraphs>
  <Slides>36</Slides>
  <Notes>21</Notes>
  <HiddenSlides>0</HiddenSlides>
  <MMClips>2</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1_Office Theme</vt:lpstr>
      <vt:lpstr>Supporting People who Experience Mental Health Issues Tuesday May 13, 2014 2 – 4 pm</vt:lpstr>
      <vt:lpstr>Let’s hear from you!</vt:lpstr>
      <vt:lpstr>How this Webinar Arose…</vt:lpstr>
      <vt:lpstr>Objectives for Today’s Session</vt:lpstr>
      <vt:lpstr>Guest Speaker: Krista Grear Lived Experience and Recovery Network (LERN) livedexperience.org</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What is Mental Illness?</vt:lpstr>
      <vt:lpstr>Myths about Mental Illness</vt:lpstr>
      <vt:lpstr>How Could Mental Illness Impact One’s Life?</vt:lpstr>
      <vt:lpstr>What Happens When Someone Has a Mental Health Challenge? </vt:lpstr>
      <vt:lpstr>The Impact of Stigma</vt:lpstr>
      <vt:lpstr>How to Reduce the Impact of Stigma</vt:lpstr>
      <vt:lpstr>Supporting People who Experience Mental Health Issues</vt:lpstr>
      <vt:lpstr>For More Information….</vt:lpstr>
      <vt:lpstr>Enabling Minds Project</vt:lpstr>
      <vt:lpstr>Questions? Comments?</vt:lpstr>
      <vt:lpstr>Wrapping Up…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Mood Walks Advisory Committee Meeting #1</dc:title>
  <dc:creator>andrea town</dc:creator>
  <cp:lastModifiedBy>smitchell</cp:lastModifiedBy>
  <cp:revision>501</cp:revision>
  <cp:lastPrinted>2014-05-12T14:16:31Z</cp:lastPrinted>
  <dcterms:created xsi:type="dcterms:W3CDTF">2013-11-13T19:30:52Z</dcterms:created>
  <dcterms:modified xsi:type="dcterms:W3CDTF">2014-05-14T17:15:46Z</dcterms:modified>
</cp:coreProperties>
</file>