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22"/>
  </p:notesMasterIdLst>
  <p:sldIdLst>
    <p:sldId id="257" r:id="rId5"/>
    <p:sldId id="809" r:id="rId6"/>
    <p:sldId id="813" r:id="rId7"/>
    <p:sldId id="810" r:id="rId8"/>
    <p:sldId id="814" r:id="rId9"/>
    <p:sldId id="815" r:id="rId10"/>
    <p:sldId id="816" r:id="rId11"/>
    <p:sldId id="265" r:id="rId12"/>
    <p:sldId id="808" r:id="rId13"/>
    <p:sldId id="807" r:id="rId14"/>
    <p:sldId id="279" r:id="rId15"/>
    <p:sldId id="281" r:id="rId16"/>
    <p:sldId id="261" r:id="rId17"/>
    <p:sldId id="262" r:id="rId18"/>
    <p:sldId id="267" r:id="rId19"/>
    <p:sldId id="269" r:id="rId20"/>
    <p:sldId id="8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022F7-B24D-4B7B-87BA-9335483FC347}" v="4" dt="2019-02-26T17:05:31.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5"/>
    <p:restoredTop sz="94695"/>
  </p:normalViewPr>
  <p:slideViewPr>
    <p:cSldViewPr snapToGrid="0" snapToObjects="1">
      <p:cViewPr varScale="1">
        <p:scale>
          <a:sx n="73" d="100"/>
          <a:sy n="73" d="100"/>
        </p:scale>
        <p:origin x="78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Sharpe" userId="a8ef3f71-6cca-4563-ba08-87a315f03a8a" providerId="ADAL" clId="{A092C904-1EAE-4F88-B3D4-9E478D02F0A1}"/>
    <pc:docChg chg="modSld">
      <pc:chgData name="Adam Sharpe" userId="a8ef3f71-6cca-4563-ba08-87a315f03a8a" providerId="ADAL" clId="{A092C904-1EAE-4F88-B3D4-9E478D02F0A1}" dt="2019-02-26T17:00:31.631" v="0"/>
      <pc:docMkLst>
        <pc:docMk/>
      </pc:docMkLst>
      <pc:sldChg chg="modSp modAnim">
        <pc:chgData name="Adam Sharpe" userId="a8ef3f71-6cca-4563-ba08-87a315f03a8a" providerId="ADAL" clId="{A092C904-1EAE-4F88-B3D4-9E478D02F0A1}" dt="2019-02-26T17:00:31.631" v="0"/>
        <pc:sldMkLst>
          <pc:docMk/>
          <pc:sldMk cId="508856843" sldId="810"/>
        </pc:sldMkLst>
        <pc:picChg chg="mod">
          <ac:chgData name="Adam Sharpe" userId="a8ef3f71-6cca-4563-ba08-87a315f03a8a" providerId="ADAL" clId="{A092C904-1EAE-4F88-B3D4-9E478D02F0A1}" dt="2019-02-26T17:00:31.631" v="0"/>
          <ac:picMkLst>
            <pc:docMk/>
            <pc:sldMk cId="508856843" sldId="810"/>
            <ac:picMk id="4" creationId="{649A773B-E8C4-2046-9207-EEC31AA3A6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EE9CD-F9F8-DC45-AF4A-C2A53E52D138}"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E9B37-20F5-2D42-A488-F3A42FD490F3}" type="slidenum">
              <a:rPr lang="en-US" smtClean="0"/>
              <a:t>‹#›</a:t>
            </a:fld>
            <a:endParaRPr lang="en-US"/>
          </a:p>
        </p:txBody>
      </p:sp>
    </p:spTree>
    <p:extLst>
      <p:ext uri="{BB962C8B-B14F-4D97-AF65-F5344CB8AC3E}">
        <p14:creationId xmlns:p14="http://schemas.microsoft.com/office/powerpoint/2010/main" val="124188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t>
            </a:r>
            <a:r>
              <a:rPr lang="en-CA" dirty="0" err="1"/>
              <a:t>www.ncbi.nlm.nih.gov</a:t>
            </a:r>
            <a:r>
              <a:rPr lang="en-CA" dirty="0"/>
              <a:t>/</a:t>
            </a:r>
            <a:r>
              <a:rPr lang="en-CA" dirty="0" err="1"/>
              <a:t>pubmed</a:t>
            </a:r>
            <a:r>
              <a:rPr lang="en-CA" dirty="0"/>
              <a:t>/19528847</a:t>
            </a:r>
          </a:p>
        </p:txBody>
      </p:sp>
      <p:sp>
        <p:nvSpPr>
          <p:cNvPr id="4" name="Slide Number Placeholder 3"/>
          <p:cNvSpPr>
            <a:spLocks noGrp="1"/>
          </p:cNvSpPr>
          <p:nvPr>
            <p:ph type="sldNum" sz="quarter" idx="10"/>
          </p:nvPr>
        </p:nvSpPr>
        <p:spPr/>
        <p:txBody>
          <a:bodyPr/>
          <a:lstStyle/>
          <a:p>
            <a:fld id="{19B8B957-9813-6A4C-AA6E-8D6B93F1267A}" type="slidenum">
              <a:rPr lang="en-CA" smtClean="0"/>
              <a:t>8</a:t>
            </a:fld>
            <a:endParaRPr lang="en-CA"/>
          </a:p>
        </p:txBody>
      </p:sp>
    </p:spTree>
    <p:extLst>
      <p:ext uri="{BB962C8B-B14F-4D97-AF65-F5344CB8AC3E}">
        <p14:creationId xmlns:p14="http://schemas.microsoft.com/office/powerpoint/2010/main" val="19680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a:t>1. http://</a:t>
            </a:r>
            <a:r>
              <a:rPr lang="en-CA" dirty="0" err="1"/>
              <a:t>www.camh.ca</a:t>
            </a:r>
            <a:r>
              <a:rPr lang="en-CA" dirty="0"/>
              <a:t>/en/hospital/</a:t>
            </a:r>
            <a:r>
              <a:rPr lang="en-CA" dirty="0" err="1"/>
              <a:t>about_camh</a:t>
            </a:r>
            <a:r>
              <a:rPr lang="en-CA" dirty="0"/>
              <a:t>/newsroom/</a:t>
            </a:r>
            <a:r>
              <a:rPr lang="en-CA" dirty="0" err="1"/>
              <a:t>for_reporters</a:t>
            </a:r>
            <a:r>
              <a:rPr lang="en-CA" dirty="0"/>
              <a:t>/Pages/</a:t>
            </a:r>
            <a:r>
              <a:rPr lang="en-CA" dirty="0" err="1"/>
              <a:t>addictionmentalhealthstatistics.aspx</a:t>
            </a:r>
            <a:endParaRPr lang="en-CA" dirty="0"/>
          </a:p>
          <a:p>
            <a:endParaRPr lang="en-CA" dirty="0"/>
          </a:p>
          <a:p>
            <a:r>
              <a:rPr lang="en-CA" dirty="0"/>
              <a:t>2. Body Image : </a:t>
            </a:r>
            <a:br>
              <a:rPr lang="en-CA" dirty="0"/>
            </a:br>
            <a:r>
              <a:rPr lang="en-CA" dirty="0"/>
              <a:t>http://</a:t>
            </a:r>
            <a:r>
              <a:rPr lang="en-CA" dirty="0" err="1"/>
              <a:t>www.epi.umn.edu</a:t>
            </a:r>
            <a:r>
              <a:rPr lang="en-CA" dirty="0"/>
              <a:t>/let/pubs/</a:t>
            </a:r>
            <a:r>
              <a:rPr lang="en-CA" dirty="0" err="1"/>
              <a:t>img</a:t>
            </a:r>
            <a:r>
              <a:rPr lang="en-CA" dirty="0"/>
              <a:t>/adol_ch13.pdf</a:t>
            </a:r>
          </a:p>
          <a:p>
            <a:pPr marL="228600" marR="0" indent="-228600" algn="l" defTabSz="457200" rtl="0" eaLnBrk="1" fontAlgn="auto" latinLnBrk="0" hangingPunct="1">
              <a:lnSpc>
                <a:spcPct val="100000"/>
              </a:lnSpc>
              <a:spcBef>
                <a:spcPts val="0"/>
              </a:spcBef>
              <a:spcAft>
                <a:spcPts val="0"/>
              </a:spcAft>
              <a:buClrTx/>
              <a:buSzTx/>
              <a:buFontTx/>
              <a:buAutoNum type="alphaLcPeriod"/>
              <a:tabLst/>
              <a:defRPr/>
            </a:pPr>
            <a:r>
              <a:rPr lang="en-CA" sz="1200" kern="1200" dirty="0">
                <a:solidFill>
                  <a:schemeClr val="tx1"/>
                </a:solidFill>
                <a:effectLst/>
                <a:latin typeface="+mn-lt"/>
                <a:ea typeface="+mn-ea"/>
                <a:cs typeface="+mn-cs"/>
              </a:rPr>
              <a:t>EPM Communications. Youth Markets Alert 2000;12:8. , Field AE, Cheung L, Wolf AM, Herzog DB, </a:t>
            </a:r>
            <a:r>
              <a:rPr lang="en-CA" sz="1200" kern="1200" dirty="0" err="1">
                <a:solidFill>
                  <a:schemeClr val="tx1"/>
                </a:solidFill>
                <a:effectLst/>
                <a:latin typeface="+mn-lt"/>
                <a:ea typeface="+mn-ea"/>
                <a:cs typeface="+mn-cs"/>
              </a:rPr>
              <a:t>Gortmaker</a:t>
            </a:r>
            <a:r>
              <a:rPr lang="en-CA" sz="1200" kern="1200" dirty="0">
                <a:solidFill>
                  <a:schemeClr val="tx1"/>
                </a:solidFill>
                <a:effectLst/>
                <a:latin typeface="+mn-lt"/>
                <a:ea typeface="+mn-ea"/>
                <a:cs typeface="+mn-cs"/>
              </a:rPr>
              <a:t> SL, </a:t>
            </a:r>
            <a:r>
              <a:rPr lang="en-CA" sz="1200" kern="1200" dirty="0" err="1">
                <a:solidFill>
                  <a:schemeClr val="tx1"/>
                </a:solidFill>
                <a:effectLst/>
                <a:latin typeface="+mn-lt"/>
                <a:ea typeface="+mn-ea"/>
                <a:cs typeface="+mn-cs"/>
              </a:rPr>
              <a:t>Colditz</a:t>
            </a:r>
            <a:r>
              <a:rPr lang="en-CA" sz="1200" kern="1200" dirty="0">
                <a:solidFill>
                  <a:schemeClr val="tx1"/>
                </a:solidFill>
                <a:effectLst/>
                <a:latin typeface="+mn-lt"/>
                <a:ea typeface="+mn-ea"/>
                <a:cs typeface="+mn-cs"/>
              </a:rPr>
              <a:t> GA. Exposure to the mass media and weight concerns among girls. </a:t>
            </a:r>
            <a:r>
              <a:rPr lang="en-CA" sz="1200" kern="1200" dirty="0" err="1">
                <a:solidFill>
                  <a:schemeClr val="tx1"/>
                </a:solidFill>
                <a:effectLst/>
                <a:latin typeface="+mn-lt"/>
                <a:ea typeface="+mn-ea"/>
                <a:cs typeface="+mn-cs"/>
              </a:rPr>
              <a:t>Pediatrics</a:t>
            </a:r>
            <a:r>
              <a:rPr lang="en-CA" sz="1200" kern="1200" dirty="0">
                <a:solidFill>
                  <a:schemeClr val="tx1"/>
                </a:solidFill>
                <a:effectLst/>
                <a:latin typeface="+mn-lt"/>
                <a:ea typeface="+mn-ea"/>
                <a:cs typeface="+mn-cs"/>
              </a:rPr>
              <a:t> 1999;103(3):E36 </a:t>
            </a:r>
          </a:p>
          <a:p>
            <a:pPr marL="228600" marR="0" indent="-228600" algn="l" defTabSz="457200" rtl="0" eaLnBrk="1" fontAlgn="auto" latinLnBrk="0" hangingPunct="1">
              <a:lnSpc>
                <a:spcPct val="100000"/>
              </a:lnSpc>
              <a:spcBef>
                <a:spcPts val="0"/>
              </a:spcBef>
              <a:spcAft>
                <a:spcPts val="0"/>
              </a:spcAft>
              <a:buClrTx/>
              <a:buSzTx/>
              <a:buFontTx/>
              <a:buAutoNum type="alphaLcPeriod"/>
              <a:tabLst/>
              <a:defRPr/>
            </a:pPr>
            <a:r>
              <a:rPr lang="en-CA" dirty="0" err="1"/>
              <a:t>B,c</a:t>
            </a:r>
            <a:r>
              <a:rPr lang="en-CA" dirty="0"/>
              <a:t>.   </a:t>
            </a:r>
            <a:r>
              <a:rPr lang="en-CA" sz="1200" kern="1200" dirty="0">
                <a:solidFill>
                  <a:schemeClr val="tx1"/>
                </a:solidFill>
                <a:effectLst/>
                <a:latin typeface="+mn-lt"/>
                <a:ea typeface="+mn-ea"/>
                <a:cs typeface="+mn-cs"/>
              </a:rPr>
              <a:t>Rand CS, </a:t>
            </a:r>
            <a:r>
              <a:rPr lang="en-CA" sz="1200" kern="1200" dirty="0" err="1">
                <a:solidFill>
                  <a:schemeClr val="tx1"/>
                </a:solidFill>
                <a:effectLst/>
                <a:latin typeface="+mn-lt"/>
                <a:ea typeface="+mn-ea"/>
                <a:cs typeface="+mn-cs"/>
              </a:rPr>
              <a:t>Resnick</a:t>
            </a:r>
            <a:r>
              <a:rPr lang="en-CA" sz="1200" kern="1200" dirty="0">
                <a:solidFill>
                  <a:schemeClr val="tx1"/>
                </a:solidFill>
                <a:effectLst/>
                <a:latin typeface="+mn-lt"/>
                <a:ea typeface="+mn-ea"/>
                <a:cs typeface="+mn-cs"/>
              </a:rPr>
              <a:t> JL, </a:t>
            </a:r>
            <a:r>
              <a:rPr lang="en-CA" sz="1200" kern="1200" dirty="0" err="1">
                <a:solidFill>
                  <a:schemeClr val="tx1"/>
                </a:solidFill>
                <a:effectLst/>
                <a:latin typeface="+mn-lt"/>
                <a:ea typeface="+mn-ea"/>
                <a:cs typeface="+mn-cs"/>
              </a:rPr>
              <a:t>Seldman</a:t>
            </a:r>
            <a:r>
              <a:rPr lang="en-CA" sz="1200" kern="1200" dirty="0">
                <a:solidFill>
                  <a:schemeClr val="tx1"/>
                </a:solidFill>
                <a:effectLst/>
                <a:latin typeface="+mn-lt"/>
                <a:ea typeface="+mn-ea"/>
                <a:cs typeface="+mn-cs"/>
              </a:rPr>
              <a:t> RS. Assessment of socially acceptable body sizes by university students. </a:t>
            </a:r>
            <a:r>
              <a:rPr lang="en-CA" sz="1200" kern="1200" dirty="0" err="1">
                <a:solidFill>
                  <a:schemeClr val="tx1"/>
                </a:solidFill>
                <a:effectLst/>
                <a:latin typeface="+mn-lt"/>
                <a:ea typeface="+mn-ea"/>
                <a:cs typeface="+mn-cs"/>
              </a:rPr>
              <a:t>Obes</a:t>
            </a:r>
            <a:r>
              <a:rPr lang="en-CA" sz="1200" kern="1200" dirty="0">
                <a:solidFill>
                  <a:schemeClr val="tx1"/>
                </a:solidFill>
                <a:effectLst/>
                <a:latin typeface="+mn-lt"/>
                <a:ea typeface="+mn-ea"/>
                <a:cs typeface="+mn-cs"/>
              </a:rPr>
              <a:t> Res 1997;5(5):425-429. </a:t>
            </a:r>
          </a:p>
          <a:p>
            <a:endParaRPr lang="en-CA" dirty="0"/>
          </a:p>
          <a:p>
            <a:r>
              <a:rPr lang="en-CA" dirty="0"/>
              <a:t>3. </a:t>
            </a:r>
          </a:p>
          <a:p>
            <a:endParaRPr lang="en-CA" dirty="0"/>
          </a:p>
          <a:p>
            <a:r>
              <a:rPr lang="en-CA" dirty="0"/>
              <a:t>http://</a:t>
            </a:r>
            <a:r>
              <a:rPr lang="en-CA" dirty="0" err="1"/>
              <a:t>journal.lspa.lv</a:t>
            </a:r>
            <a:r>
              <a:rPr lang="en-CA" dirty="0"/>
              <a:t>/files/2014/Review_LASE_Journal_2014_5.pdf</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err="1">
                <a:solidFill>
                  <a:schemeClr val="tx1"/>
                </a:solidFill>
                <a:effectLst/>
                <a:latin typeface="+mn-lt"/>
                <a:ea typeface="+mn-ea"/>
                <a:cs typeface="+mn-cs"/>
              </a:rPr>
              <a:t>Piotrowska</a:t>
            </a:r>
            <a:r>
              <a:rPr lang="en-CA" sz="1200" kern="1200" dirty="0">
                <a:solidFill>
                  <a:schemeClr val="tx1"/>
                </a:solidFill>
                <a:effectLst/>
                <a:latin typeface="+mn-lt"/>
                <a:ea typeface="+mn-ea"/>
                <a:cs typeface="+mn-cs"/>
              </a:rPr>
              <a:t> (2011) obtained interesting results while studying the assessment of physical capacity and body composition of boys leading a sedentary lifestyle. The author researched two groups of 17-18 years old boys. The first group of 46 boys regularly took part in physical education classes, while the second group (29 boys) avoided them. Boys from the second group were encouraged to engage in Nordic waking classes 3 times a week throughout the school year. The average differences observed in the Nordic walking group in comparison with the first group indicate a considerable advancement in their results. A significant improvement was observed in body weight, composition of the adipose tissue, 50m running ability, arm bending for pull-ups, crouching from a recumbent position and shuttle running 4x10m. No negative changes of somatic or functional parameters where observed. </a:t>
            </a:r>
            <a:endParaRPr lang="en-CA" dirty="0">
              <a:effectLst/>
            </a:endParaRPr>
          </a:p>
          <a:p>
            <a:endParaRPr lang="en-CA" dirty="0"/>
          </a:p>
        </p:txBody>
      </p:sp>
      <p:sp>
        <p:nvSpPr>
          <p:cNvPr id="4" name="Slide Number Placeholder 3"/>
          <p:cNvSpPr>
            <a:spLocks noGrp="1"/>
          </p:cNvSpPr>
          <p:nvPr>
            <p:ph type="sldNum" sz="quarter" idx="10"/>
          </p:nvPr>
        </p:nvSpPr>
        <p:spPr/>
        <p:txBody>
          <a:bodyPr/>
          <a:lstStyle/>
          <a:p>
            <a:fld id="{19B8B957-9813-6A4C-AA6E-8D6B93F1267A}" type="slidenum">
              <a:rPr lang="en-CA" smtClean="0"/>
              <a:t>11</a:t>
            </a:fld>
            <a:endParaRPr lang="en-CA"/>
          </a:p>
        </p:txBody>
      </p:sp>
    </p:spTree>
    <p:extLst>
      <p:ext uri="{BB962C8B-B14F-4D97-AF65-F5344CB8AC3E}">
        <p14:creationId xmlns:p14="http://schemas.microsoft.com/office/powerpoint/2010/main" val="158331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Like to say that going for a </a:t>
            </a:r>
            <a:r>
              <a:rPr lang="en-CA" dirty="0" err="1"/>
              <a:t>nordic</a:t>
            </a:r>
            <a:r>
              <a:rPr lang="en-CA" dirty="0"/>
              <a:t> walk is a great way to get your daily dose of Vitamin</a:t>
            </a:r>
            <a:r>
              <a:rPr lang="en-CA" baseline="0" dirty="0"/>
              <a:t> N</a:t>
            </a:r>
            <a:r>
              <a:rPr lang="mr-IN" baseline="0" dirty="0"/>
              <a:t>…</a:t>
            </a:r>
            <a:r>
              <a:rPr lang="en-CA" baseline="0" dirty="0"/>
              <a:t>. Nature ! </a:t>
            </a:r>
            <a:endParaRPr lang="en-CA" dirty="0"/>
          </a:p>
          <a:p>
            <a:endParaRPr lang="en-CA" dirty="0"/>
          </a:p>
          <a:p>
            <a:endParaRPr lang="en-CA" dirty="0"/>
          </a:p>
          <a:p>
            <a:r>
              <a:rPr lang="en-CA" dirty="0"/>
              <a:t>1. http://</a:t>
            </a:r>
            <a:r>
              <a:rPr lang="en-CA" dirty="0" err="1"/>
              <a:t>www.camh.ca</a:t>
            </a:r>
            <a:r>
              <a:rPr lang="en-CA" dirty="0"/>
              <a:t>/en/hospital/</a:t>
            </a:r>
            <a:r>
              <a:rPr lang="en-CA" dirty="0" err="1"/>
              <a:t>about_camh</a:t>
            </a:r>
            <a:r>
              <a:rPr lang="en-CA" dirty="0"/>
              <a:t>/newsroom/</a:t>
            </a:r>
            <a:r>
              <a:rPr lang="en-CA" dirty="0" err="1"/>
              <a:t>for_reporters</a:t>
            </a:r>
            <a:r>
              <a:rPr lang="en-CA" dirty="0"/>
              <a:t>/Pages/</a:t>
            </a:r>
            <a:r>
              <a:rPr lang="en-CA" dirty="0" err="1"/>
              <a:t>addictionmentalhealthstatistics.aspx</a:t>
            </a:r>
            <a:endParaRPr lang="en-CA" dirty="0"/>
          </a:p>
          <a:p>
            <a:r>
              <a:rPr lang="en-CA" dirty="0"/>
              <a:t>2. http://</a:t>
            </a:r>
            <a:r>
              <a:rPr lang="en-CA" dirty="0" err="1"/>
              <a:t>pubs.acs.org.subzero.lib.uoguelph.ca</a:t>
            </a:r>
            <a:r>
              <a:rPr lang="en-CA" dirty="0"/>
              <a:t>/</a:t>
            </a:r>
            <a:r>
              <a:rPr lang="en-CA" dirty="0" err="1"/>
              <a:t>doi</a:t>
            </a:r>
            <a:r>
              <a:rPr lang="en-CA" dirty="0"/>
              <a:t>/</a:t>
            </a:r>
            <a:r>
              <a:rPr lang="en-CA" dirty="0" err="1"/>
              <a:t>ipdf</a:t>
            </a:r>
            <a:r>
              <a:rPr lang="en-CA" dirty="0"/>
              <a:t>/10.1021/es903183r</a:t>
            </a:r>
          </a:p>
          <a:p>
            <a:endParaRPr lang="en-CA" dirty="0"/>
          </a:p>
          <a:p>
            <a:r>
              <a:rPr lang="en-CA" dirty="0"/>
              <a:t>3) https://</a:t>
            </a:r>
            <a:r>
              <a:rPr lang="en-CA" dirty="0" err="1"/>
              <a:t>www.ncbi.nlm.nih.gov</a:t>
            </a:r>
            <a:r>
              <a:rPr lang="en-CA" dirty="0"/>
              <a:t>/</a:t>
            </a:r>
            <a:r>
              <a:rPr lang="en-CA" dirty="0" err="1"/>
              <a:t>pubmed</a:t>
            </a:r>
            <a:r>
              <a:rPr lang="en-CA" dirty="0"/>
              <a:t>/?term=What+is+the+Best+Dose+of+Nature+and+Green+Exercise+for+Improving+Mental+Health%3F+A+Multi-Study+Analysis</a:t>
            </a:r>
          </a:p>
        </p:txBody>
      </p:sp>
      <p:sp>
        <p:nvSpPr>
          <p:cNvPr id="4" name="Slide Number Placeholder 3"/>
          <p:cNvSpPr>
            <a:spLocks noGrp="1"/>
          </p:cNvSpPr>
          <p:nvPr>
            <p:ph type="sldNum" sz="quarter" idx="10"/>
          </p:nvPr>
        </p:nvSpPr>
        <p:spPr/>
        <p:txBody>
          <a:bodyPr/>
          <a:lstStyle/>
          <a:p>
            <a:fld id="{19B8B957-9813-6A4C-AA6E-8D6B93F1267A}" type="slidenum">
              <a:rPr lang="en-CA" smtClean="0"/>
              <a:t>12</a:t>
            </a:fld>
            <a:endParaRPr lang="en-CA"/>
          </a:p>
        </p:txBody>
      </p:sp>
    </p:spTree>
    <p:extLst>
      <p:ext uri="{BB962C8B-B14F-4D97-AF65-F5344CB8AC3E}">
        <p14:creationId xmlns:p14="http://schemas.microsoft.com/office/powerpoint/2010/main" val="55447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a:t>Mood walks program for youth </a:t>
            </a:r>
            <a:r>
              <a:rPr lang="en-CA" dirty="0" err="1"/>
              <a:t>ontario</a:t>
            </a:r>
            <a:r>
              <a:rPr lang="en-CA" dirty="0"/>
              <a:t> </a:t>
            </a:r>
            <a:br>
              <a:rPr lang="en-CA" dirty="0"/>
            </a:br>
            <a:r>
              <a:rPr lang="en-CA" dirty="0" err="1"/>
              <a:t>www.moodwalks.ca</a:t>
            </a:r>
            <a:br>
              <a:rPr lang="en-CA" dirty="0"/>
            </a:br>
            <a:r>
              <a:rPr lang="en-CA" dirty="0"/>
              <a:t>Cite</a:t>
            </a:r>
            <a:r>
              <a:rPr lang="en-CA" baseline="0" dirty="0"/>
              <a:t> article </a:t>
            </a:r>
            <a:r>
              <a:rPr lang="mr-IN" baseline="0" dirty="0"/>
              <a:t>–</a:t>
            </a:r>
            <a:r>
              <a:rPr lang="en-CA" baseline="0" dirty="0"/>
              <a:t> Mood walks </a:t>
            </a:r>
            <a:r>
              <a:rPr lang="en-CA" baseline="0" dirty="0" err="1"/>
              <a:t>peterborough</a:t>
            </a:r>
            <a:r>
              <a:rPr lang="en-CA" baseline="0" dirty="0"/>
              <a:t> </a:t>
            </a:r>
            <a:r>
              <a:rPr lang="mr-IN" baseline="0" dirty="0"/>
              <a:t>–</a:t>
            </a:r>
            <a:r>
              <a:rPr lang="en-CA" baseline="0" dirty="0"/>
              <a:t> See </a:t>
            </a:r>
            <a:r>
              <a:rPr lang="en-CA" baseline="0" dirty="0" err="1"/>
              <a:t>diana’s</a:t>
            </a:r>
            <a:r>
              <a:rPr lang="en-CA" baseline="0" dirty="0"/>
              <a:t> email </a:t>
            </a:r>
          </a:p>
          <a:p>
            <a:endParaRPr lang="en-CA" dirty="0"/>
          </a:p>
          <a:p>
            <a:endParaRPr lang="en-CA" dirty="0"/>
          </a:p>
          <a:p>
            <a:r>
              <a:rPr lang="en-CA" dirty="0"/>
              <a:t>Research Article: </a:t>
            </a:r>
          </a:p>
          <a:p>
            <a:r>
              <a:rPr lang="en-CA" dirty="0"/>
              <a:t>https://</a:t>
            </a:r>
            <a:r>
              <a:rPr lang="en-CA" dirty="0" err="1"/>
              <a:t>www.ncbi.nlm.nih.gov</a:t>
            </a:r>
            <a:r>
              <a:rPr lang="en-CA" dirty="0"/>
              <a:t>/</a:t>
            </a:r>
            <a:r>
              <a:rPr lang="en-CA" dirty="0" err="1"/>
              <a:t>pubmed</a:t>
            </a:r>
            <a:r>
              <a:rPr lang="en-CA" dirty="0"/>
              <a:t>/19065108</a:t>
            </a:r>
          </a:p>
        </p:txBody>
      </p:sp>
      <p:sp>
        <p:nvSpPr>
          <p:cNvPr id="4" name="Slide Number Placeholder 3"/>
          <p:cNvSpPr>
            <a:spLocks noGrp="1"/>
          </p:cNvSpPr>
          <p:nvPr>
            <p:ph type="sldNum" sz="quarter" idx="10"/>
          </p:nvPr>
        </p:nvSpPr>
        <p:spPr/>
        <p:txBody>
          <a:bodyPr/>
          <a:lstStyle/>
          <a:p>
            <a:fld id="{19B8B957-9813-6A4C-AA6E-8D6B93F1267A}" type="slidenum">
              <a:rPr lang="en-CA" smtClean="0"/>
              <a:t>13</a:t>
            </a:fld>
            <a:endParaRPr lang="en-CA"/>
          </a:p>
        </p:txBody>
      </p:sp>
    </p:spTree>
    <p:extLst>
      <p:ext uri="{BB962C8B-B14F-4D97-AF65-F5344CB8AC3E}">
        <p14:creationId xmlns:p14="http://schemas.microsoft.com/office/powerpoint/2010/main" val="332009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9B8B957-9813-6A4C-AA6E-8D6B93F1267A}" type="slidenum">
              <a:rPr lang="en-CA" smtClean="0"/>
              <a:t>14</a:t>
            </a:fld>
            <a:endParaRPr lang="en-CA"/>
          </a:p>
        </p:txBody>
      </p:sp>
    </p:spTree>
    <p:extLst>
      <p:ext uri="{BB962C8B-B14F-4D97-AF65-F5344CB8AC3E}">
        <p14:creationId xmlns:p14="http://schemas.microsoft.com/office/powerpoint/2010/main" val="260009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a:t>Spring 2016 Urban Poling Introduced to Students of High River Alberta</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a:t>http://</a:t>
            </a:r>
            <a:r>
              <a:rPr lang="en-CA" dirty="0" err="1"/>
              <a:t>www.highrivertimes.com</a:t>
            </a:r>
            <a:r>
              <a:rPr lang="en-CA" dirty="0"/>
              <a:t>/2016/04/14/</a:t>
            </a:r>
            <a:r>
              <a:rPr lang="en-CA" dirty="0" err="1"/>
              <a:t>joe</a:t>
            </a:r>
            <a:r>
              <a:rPr lang="en-CA" dirty="0"/>
              <a:t>-</a:t>
            </a:r>
            <a:r>
              <a:rPr lang="en-CA" dirty="0" err="1"/>
              <a:t>clark</a:t>
            </a:r>
            <a:r>
              <a:rPr lang="en-CA" dirty="0"/>
              <a:t>-school-introduces-</a:t>
            </a:r>
            <a:r>
              <a:rPr lang="en-CA" dirty="0" err="1"/>
              <a:t>nordic</a:t>
            </a:r>
            <a:r>
              <a:rPr lang="en-CA" dirty="0"/>
              <a:t>-walking-program</a:t>
            </a:r>
          </a:p>
          <a:p>
            <a:endParaRPr lang="en-CA" dirty="0"/>
          </a:p>
          <a:p>
            <a:pPr marL="0" marR="0" indent="0" algn="l" defTabSz="4572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19B8B957-9813-6A4C-AA6E-8D6B93F1267A}" type="slidenum">
              <a:rPr lang="en-CA" smtClean="0"/>
              <a:t>15</a:t>
            </a:fld>
            <a:endParaRPr lang="en-CA"/>
          </a:p>
        </p:txBody>
      </p:sp>
    </p:spTree>
    <p:extLst>
      <p:ext uri="{BB962C8B-B14F-4D97-AF65-F5344CB8AC3E}">
        <p14:creationId xmlns:p14="http://schemas.microsoft.com/office/powerpoint/2010/main" val="331127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https://</a:t>
            </a:r>
            <a:r>
              <a:rPr lang="en-CA" dirty="0" err="1"/>
              <a:t>www.ncbi.nlm.nih.gov</a:t>
            </a:r>
            <a:r>
              <a:rPr lang="en-CA" dirty="0"/>
              <a:t>/</a:t>
            </a:r>
            <a:r>
              <a:rPr lang="en-CA" dirty="0" err="1"/>
              <a:t>pmc</a:t>
            </a:r>
            <a:r>
              <a:rPr lang="en-CA" dirty="0"/>
              <a:t>/articles/PMC3871410/</a:t>
            </a:r>
          </a:p>
        </p:txBody>
      </p:sp>
      <p:sp>
        <p:nvSpPr>
          <p:cNvPr id="4" name="Slide Number Placeholder 3"/>
          <p:cNvSpPr>
            <a:spLocks noGrp="1"/>
          </p:cNvSpPr>
          <p:nvPr>
            <p:ph type="sldNum" sz="quarter" idx="10"/>
          </p:nvPr>
        </p:nvSpPr>
        <p:spPr/>
        <p:txBody>
          <a:bodyPr/>
          <a:lstStyle/>
          <a:p>
            <a:fld id="{19B8B957-9813-6A4C-AA6E-8D6B93F1267A}" type="slidenum">
              <a:rPr lang="en-CA" smtClean="0"/>
              <a:t>16</a:t>
            </a:fld>
            <a:endParaRPr lang="en-CA"/>
          </a:p>
        </p:txBody>
      </p:sp>
    </p:spTree>
    <p:extLst>
      <p:ext uri="{BB962C8B-B14F-4D97-AF65-F5344CB8AC3E}">
        <p14:creationId xmlns:p14="http://schemas.microsoft.com/office/powerpoint/2010/main" val="338575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298541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920967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2953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2428402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0999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09497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18264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421774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32885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BAB194-79C3-964B-9033-8650BDD90E3C}"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131937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BAB194-79C3-964B-9033-8650BDD90E3C}"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224312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BAB194-79C3-964B-9033-8650BDD90E3C}"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112563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BAB194-79C3-964B-9033-8650BDD90E3C}"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61575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AB194-79C3-964B-9033-8650BDD90E3C}"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352672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BAB194-79C3-964B-9033-8650BDD90E3C}"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64800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BAB194-79C3-964B-9033-8650BDD90E3C}"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327D5-C1BC-A946-AB5C-E0264F879C31}" type="slidenum">
              <a:rPr lang="en-US" smtClean="0"/>
              <a:t>‹#›</a:t>
            </a:fld>
            <a:endParaRPr lang="en-US"/>
          </a:p>
        </p:txBody>
      </p:sp>
    </p:spTree>
    <p:extLst>
      <p:ext uri="{BB962C8B-B14F-4D97-AF65-F5344CB8AC3E}">
        <p14:creationId xmlns:p14="http://schemas.microsoft.com/office/powerpoint/2010/main" val="269226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BAB194-79C3-964B-9033-8650BDD90E3C}" type="datetimeFigureOut">
              <a:rPr lang="en-US" smtClean="0"/>
              <a:t>2/26/2019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55327D5-C1BC-A946-AB5C-E0264F879C31}" type="slidenum">
              <a:rPr lang="en-US" smtClean="0"/>
              <a:t>‹#›</a:t>
            </a:fld>
            <a:endParaRPr lang="en-US"/>
          </a:p>
        </p:txBody>
      </p:sp>
    </p:spTree>
    <p:extLst>
      <p:ext uri="{BB962C8B-B14F-4D97-AF65-F5344CB8AC3E}">
        <p14:creationId xmlns:p14="http://schemas.microsoft.com/office/powerpoint/2010/main" val="17814179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hyperlink" Target="http://www.urbanpoling.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19F1-1626-0545-B789-FD0F3D202249}"/>
              </a:ext>
            </a:extLst>
          </p:cNvPr>
          <p:cNvSpPr>
            <a:spLocks noGrp="1"/>
          </p:cNvSpPr>
          <p:nvPr>
            <p:ph type="ctrTitle"/>
          </p:nvPr>
        </p:nvSpPr>
        <p:spPr>
          <a:xfrm>
            <a:off x="1056596" y="2753179"/>
            <a:ext cx="9144000" cy="2387600"/>
          </a:xfrm>
        </p:spPr>
        <p:txBody>
          <a:bodyPr>
            <a:normAutofit fontScale="90000"/>
          </a:bodyPr>
          <a:lstStyle/>
          <a:p>
            <a:pPr algn="ctr"/>
            <a:r>
              <a:rPr lang="en-US" dirty="0"/>
              <a:t>Urban Poling</a:t>
            </a:r>
            <a:br>
              <a:rPr lang="en-US" dirty="0"/>
            </a:br>
            <a:r>
              <a:rPr lang="en-US" dirty="0"/>
              <a:t>An Introduction to the Sport and its Benefits for Mental Health </a:t>
            </a:r>
            <a:br>
              <a:rPr lang="en-US" dirty="0"/>
            </a:br>
            <a:endParaRPr lang="en-US" dirty="0"/>
          </a:p>
        </p:txBody>
      </p:sp>
      <p:pic>
        <p:nvPicPr>
          <p:cNvPr id="3" name="Shape 381" descr="UrbanPoling_WHITELogo_Screen-RDD.01-01.png">
            <a:extLst>
              <a:ext uri="{FF2B5EF4-FFF2-40B4-BE49-F238E27FC236}">
                <a16:creationId xmlns:a16="http://schemas.microsoft.com/office/drawing/2014/main" id="{EE34940D-426C-A046-83C8-36A3A8D8DB6D}"/>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188528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5B31B-2A48-3D4C-8E4B-251DA13667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563" y="0"/>
            <a:ext cx="9658534" cy="6858000"/>
          </a:xfrm>
          <a:prstGeom prst="rect">
            <a:avLst/>
          </a:prstGeom>
        </p:spPr>
      </p:pic>
      <p:pic>
        <p:nvPicPr>
          <p:cNvPr id="3" name="Shape 381" descr="UrbanPoling_WHITELogo_Screen-RDD.01-01.png">
            <a:extLst>
              <a:ext uri="{FF2B5EF4-FFF2-40B4-BE49-F238E27FC236}">
                <a16:creationId xmlns:a16="http://schemas.microsoft.com/office/drawing/2014/main" id="{60679496-DD64-C84B-8FA7-EBF57AD53A2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
        <p:nvSpPr>
          <p:cNvPr id="2" name="Frame 1">
            <a:extLst>
              <a:ext uri="{FF2B5EF4-FFF2-40B4-BE49-F238E27FC236}">
                <a16:creationId xmlns:a16="http://schemas.microsoft.com/office/drawing/2014/main" id="{AD33637B-9F72-7244-8BD9-C474CF293A85}"/>
              </a:ext>
            </a:extLst>
          </p:cNvPr>
          <p:cNvSpPr/>
          <p:nvPr/>
        </p:nvSpPr>
        <p:spPr>
          <a:xfrm>
            <a:off x="2237014" y="244929"/>
            <a:ext cx="1845129" cy="6613071"/>
          </a:xfrm>
          <a:prstGeom prst="frame">
            <a:avLst>
              <a:gd name="adj1" fmla="val 45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789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3" y="0"/>
            <a:ext cx="9111342" cy="1092380"/>
          </a:xfrm>
        </p:spPr>
        <p:txBody>
          <a:bodyPr>
            <a:normAutofit fontScale="90000"/>
          </a:bodyPr>
          <a:lstStyle/>
          <a:p>
            <a:pPr algn="ctr"/>
            <a:r>
              <a:rPr lang="en-CA" dirty="0"/>
              <a:t>Prevalence of Mental Health in Adolescence and Young Adulthood – Why look to exercise</a:t>
            </a:r>
          </a:p>
        </p:txBody>
      </p:sp>
      <p:sp>
        <p:nvSpPr>
          <p:cNvPr id="6" name="TextBox 5"/>
          <p:cNvSpPr txBox="1"/>
          <p:nvPr/>
        </p:nvSpPr>
        <p:spPr>
          <a:xfrm>
            <a:off x="326573" y="1092380"/>
            <a:ext cx="9111343" cy="4708981"/>
          </a:xfrm>
          <a:prstGeom prst="rect">
            <a:avLst/>
          </a:prstGeom>
          <a:noFill/>
        </p:spPr>
        <p:txBody>
          <a:bodyPr wrap="square" rtlCol="0">
            <a:spAutoFit/>
          </a:bodyPr>
          <a:lstStyle/>
          <a:p>
            <a:pPr algn="ctr"/>
            <a:endParaRPr lang="en-CA" sz="2000" dirty="0"/>
          </a:p>
          <a:p>
            <a:r>
              <a:rPr lang="en-CA" sz="2000" dirty="0"/>
              <a:t>Mental Health </a:t>
            </a:r>
          </a:p>
          <a:p>
            <a:pPr marL="285750" indent="-285750">
              <a:buFont typeface="Wingdings" charset="2"/>
              <a:buChar char="Ø"/>
            </a:pPr>
            <a:r>
              <a:rPr lang="en-CA" sz="2000" dirty="0">
                <a:solidFill>
                  <a:srgbClr val="00B050"/>
                </a:solidFill>
              </a:rPr>
              <a:t>70% </a:t>
            </a:r>
            <a:r>
              <a:rPr lang="en-CA" sz="2000" dirty="0"/>
              <a:t>of Mental Health Problems have their onset during childhood or adolescence</a:t>
            </a:r>
            <a:r>
              <a:rPr lang="en-CA" sz="2000" baseline="30000" dirty="0"/>
              <a:t>11</a:t>
            </a:r>
          </a:p>
          <a:p>
            <a:pPr marL="285750" indent="-285750">
              <a:buFont typeface="Wingdings" charset="2"/>
              <a:buChar char="Ø"/>
            </a:pPr>
            <a:r>
              <a:rPr lang="en-CA" sz="2000" dirty="0"/>
              <a:t>Individuals aged </a:t>
            </a:r>
            <a:r>
              <a:rPr lang="en-CA" sz="2000" dirty="0">
                <a:solidFill>
                  <a:srgbClr val="00B050"/>
                </a:solidFill>
              </a:rPr>
              <a:t>15-24 are more likely to experience mental illness</a:t>
            </a:r>
            <a:r>
              <a:rPr lang="en-CA" sz="2000" dirty="0">
                <a:solidFill>
                  <a:srgbClr val="B7E776"/>
                </a:solidFill>
              </a:rPr>
              <a:t> </a:t>
            </a:r>
            <a:r>
              <a:rPr lang="en-CA" sz="2000" dirty="0"/>
              <a:t>and or substances use disorders than any other age group</a:t>
            </a:r>
            <a:r>
              <a:rPr lang="en-CA" sz="2000" baseline="30000" dirty="0"/>
              <a:t>11</a:t>
            </a:r>
            <a:endParaRPr lang="en-CA" sz="2000" dirty="0"/>
          </a:p>
          <a:p>
            <a:br>
              <a:rPr lang="en-CA" sz="2000" dirty="0"/>
            </a:br>
            <a:r>
              <a:rPr lang="en-CA" sz="2000" dirty="0"/>
              <a:t>Struggle with Self Confidence and Body Image</a:t>
            </a:r>
            <a:r>
              <a:rPr lang="en-CA" sz="2000" baseline="30000" dirty="0"/>
              <a:t>12,13</a:t>
            </a:r>
            <a:endParaRPr lang="en-CA" sz="2000" dirty="0"/>
          </a:p>
          <a:p>
            <a:pPr marL="285750" indent="-285750">
              <a:buFont typeface="Wingdings" charset="2"/>
              <a:buChar char="Ø"/>
            </a:pPr>
            <a:r>
              <a:rPr lang="en-CA" sz="2000" dirty="0">
                <a:solidFill>
                  <a:srgbClr val="00B050"/>
                </a:solidFill>
              </a:rPr>
              <a:t>50-88% </a:t>
            </a:r>
            <a:r>
              <a:rPr lang="en-CA" sz="2000" dirty="0"/>
              <a:t>of adolescent girls feel negatively about their body shape or size.</a:t>
            </a:r>
          </a:p>
          <a:p>
            <a:pPr marL="285750" indent="-285750">
              <a:buFont typeface="Wingdings" charset="2"/>
              <a:buChar char="Ø"/>
            </a:pPr>
            <a:r>
              <a:rPr lang="en-CA" sz="2000" dirty="0"/>
              <a:t>Females are much more likely than males to think their current size </a:t>
            </a:r>
            <a:r>
              <a:rPr lang="en-CA" sz="2000" dirty="0">
                <a:solidFill>
                  <a:srgbClr val="00B050"/>
                </a:solidFill>
              </a:rPr>
              <a:t>is too large</a:t>
            </a:r>
            <a:r>
              <a:rPr lang="en-CA" sz="2000" dirty="0">
                <a:solidFill>
                  <a:srgbClr val="86CE24"/>
                </a:solidFill>
              </a:rPr>
              <a:t> </a:t>
            </a:r>
            <a:r>
              <a:rPr lang="en-CA" sz="2000" dirty="0"/>
              <a:t>(66% vs. 21%).</a:t>
            </a:r>
          </a:p>
          <a:p>
            <a:pPr marL="285750" indent="-285750">
              <a:buFont typeface="Wingdings" charset="2"/>
              <a:buChar char="Ø"/>
            </a:pPr>
            <a:r>
              <a:rPr lang="en-CA" sz="2000" dirty="0"/>
              <a:t>Over </a:t>
            </a:r>
            <a:r>
              <a:rPr lang="en-CA" sz="2000" dirty="0">
                <a:solidFill>
                  <a:srgbClr val="00B050"/>
                </a:solidFill>
              </a:rPr>
              <a:t>one-third of males </a:t>
            </a:r>
            <a:r>
              <a:rPr lang="en-CA" sz="2000" dirty="0"/>
              <a:t>think their current size is too small.</a:t>
            </a:r>
            <a:br>
              <a:rPr lang="en-CA" sz="2000" dirty="0"/>
            </a:br>
            <a:endParaRPr lang="en-CA" sz="2000" dirty="0"/>
          </a:p>
          <a:p>
            <a:r>
              <a:rPr lang="en-CA" sz="2000" dirty="0"/>
              <a:t>Need for Independence: Participating in an active lifestyle can assist with establishing good habits and behaviours for later in life ! </a:t>
            </a:r>
          </a:p>
        </p:txBody>
      </p:sp>
      <p:pic>
        <p:nvPicPr>
          <p:cNvPr id="3" name="Picture 2" descr="Screen Shot 2018-01-18 at 2.28.0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8282" y="435959"/>
            <a:ext cx="2193718" cy="2764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Shot 2018-01-18 at 2.34.2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9047" y="3422577"/>
            <a:ext cx="2182953" cy="3312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772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944" y="160629"/>
            <a:ext cx="7772400" cy="1143000"/>
          </a:xfrm>
        </p:spPr>
        <p:txBody>
          <a:bodyPr/>
          <a:lstStyle/>
          <a:p>
            <a:pPr algn="ctr"/>
            <a:r>
              <a:rPr lang="en-CA" dirty="0">
                <a:solidFill>
                  <a:srgbClr val="00B050"/>
                </a:solidFill>
              </a:rPr>
              <a:t>Exercise &amp; Mental Health </a:t>
            </a:r>
          </a:p>
        </p:txBody>
      </p:sp>
      <p:sp>
        <p:nvSpPr>
          <p:cNvPr id="3" name="Vertical Text Placeholder 2"/>
          <p:cNvSpPr>
            <a:spLocks noGrp="1"/>
          </p:cNvSpPr>
          <p:nvPr>
            <p:ph type="body" orient="vert" idx="1"/>
          </p:nvPr>
        </p:nvSpPr>
        <p:spPr>
          <a:xfrm rot="16200000">
            <a:off x="-342943" y="1396559"/>
            <a:ext cx="6305481" cy="5012872"/>
          </a:xfrm>
        </p:spPr>
        <p:txBody>
          <a:bodyPr>
            <a:normAutofit/>
          </a:bodyPr>
          <a:lstStyle/>
          <a:p>
            <a:r>
              <a:rPr lang="en-CA" sz="2400" dirty="0"/>
              <a:t>Research shows a </a:t>
            </a:r>
            <a:r>
              <a:rPr lang="en-CA" sz="2400" dirty="0">
                <a:solidFill>
                  <a:srgbClr val="00B050"/>
                </a:solidFill>
              </a:rPr>
              <a:t>correlation </a:t>
            </a:r>
            <a:r>
              <a:rPr lang="en-CA" sz="2400" dirty="0"/>
              <a:t>between exercise and reduced levels of anxiety and depression </a:t>
            </a:r>
            <a:r>
              <a:rPr lang="en-CA" sz="2400" baseline="30000" dirty="0"/>
              <a:t>14</a:t>
            </a:r>
          </a:p>
          <a:p>
            <a:r>
              <a:rPr lang="en-CA" sz="2400" dirty="0"/>
              <a:t>2010 Meta Analysis in Journal of Environmental Science and Technology highlights that  </a:t>
            </a:r>
            <a:r>
              <a:rPr lang="en-CA" sz="2400" dirty="0">
                <a:solidFill>
                  <a:srgbClr val="00B050"/>
                </a:solidFill>
              </a:rPr>
              <a:t>“Green Exercise” </a:t>
            </a:r>
            <a:r>
              <a:rPr lang="en-CA" sz="2400" dirty="0"/>
              <a:t>(Exercise in presence of nature) is beneficial at improving both </a:t>
            </a:r>
            <a:r>
              <a:rPr lang="en-CA" sz="2400" dirty="0">
                <a:solidFill>
                  <a:srgbClr val="00B050"/>
                </a:solidFill>
              </a:rPr>
              <a:t>self esteem and mood </a:t>
            </a:r>
            <a:r>
              <a:rPr lang="en-CA" sz="2400" dirty="0"/>
              <a:t>(Markers of Mental Health)</a:t>
            </a:r>
            <a:r>
              <a:rPr lang="en-CA" sz="2400" baseline="30000" dirty="0"/>
              <a:t>15 </a:t>
            </a:r>
            <a:r>
              <a:rPr lang="en-CA" sz="2400" dirty="0"/>
              <a:t> </a:t>
            </a:r>
          </a:p>
          <a:p>
            <a:r>
              <a:rPr lang="en-CA" sz="2400" dirty="0"/>
              <a:t>Self Esteem statistically improved the most in the </a:t>
            </a:r>
            <a:r>
              <a:rPr lang="en-CA" sz="2400" dirty="0">
                <a:solidFill>
                  <a:srgbClr val="00B050"/>
                </a:solidFill>
              </a:rPr>
              <a:t>youngest age </a:t>
            </a:r>
            <a:r>
              <a:rPr lang="en-CA" sz="2400" dirty="0"/>
              <a:t>group exercising in Green Space </a:t>
            </a:r>
          </a:p>
        </p:txBody>
      </p:sp>
      <p:pic>
        <p:nvPicPr>
          <p:cNvPr id="7" name="Picture 6" descr="Screen Shot 2018-01-05 at 10.34.15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9344" y="1248905"/>
            <a:ext cx="2648940" cy="3960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 Shot 2018-01-05 at 2.48.3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4787" y="1857003"/>
            <a:ext cx="4504557" cy="3139540"/>
          </a:xfrm>
          <a:prstGeom prst="rect">
            <a:avLst/>
          </a:prstGeom>
        </p:spPr>
      </p:pic>
      <p:sp>
        <p:nvSpPr>
          <p:cNvPr id="10" name="TextBox 9"/>
          <p:cNvSpPr txBox="1"/>
          <p:nvPr/>
        </p:nvSpPr>
        <p:spPr>
          <a:xfrm>
            <a:off x="5764470" y="1857003"/>
            <a:ext cx="4687555" cy="307777"/>
          </a:xfrm>
          <a:prstGeom prst="rect">
            <a:avLst/>
          </a:prstGeom>
          <a:noFill/>
        </p:spPr>
        <p:txBody>
          <a:bodyPr wrap="square" rtlCol="0">
            <a:spAutoFit/>
          </a:bodyPr>
          <a:lstStyle/>
          <a:p>
            <a:r>
              <a:rPr lang="en-CA" sz="1400" u="sng" dirty="0">
                <a:solidFill>
                  <a:srgbClr val="649B1B"/>
                </a:solidFill>
              </a:rPr>
              <a:t>GREEN SPACE ON SELF-ESTEEM ON AGE</a:t>
            </a:r>
          </a:p>
        </p:txBody>
      </p:sp>
      <p:sp>
        <p:nvSpPr>
          <p:cNvPr id="11" name="Donut 10"/>
          <p:cNvSpPr/>
          <p:nvPr/>
        </p:nvSpPr>
        <p:spPr>
          <a:xfrm>
            <a:off x="5751992" y="4431616"/>
            <a:ext cx="885158" cy="513532"/>
          </a:xfrm>
          <a:prstGeom prst="donut">
            <a:avLst>
              <a:gd name="adj" fmla="val 37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pic>
        <p:nvPicPr>
          <p:cNvPr id="12" name="Shape 381" descr="UrbanPoling_WHITELogo_Screen-RDD.01-01.png">
            <a:extLst>
              <a:ext uri="{FF2B5EF4-FFF2-40B4-BE49-F238E27FC236}">
                <a16:creationId xmlns:a16="http://schemas.microsoft.com/office/drawing/2014/main" id="{DC1D11E4-0DC0-E94C-AC7B-D6DDE2C3200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31785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430" y="130930"/>
            <a:ext cx="7772400" cy="1143000"/>
          </a:xfrm>
        </p:spPr>
        <p:txBody>
          <a:bodyPr>
            <a:normAutofit fontScale="90000"/>
          </a:bodyPr>
          <a:lstStyle/>
          <a:p>
            <a:pPr algn="ctr"/>
            <a:r>
              <a:rPr lang="en-CA" dirty="0">
                <a:solidFill>
                  <a:srgbClr val="00B050"/>
                </a:solidFill>
              </a:rPr>
              <a:t>Mood walks program:</a:t>
            </a:r>
            <a:br>
              <a:rPr lang="en-CA" dirty="0">
                <a:solidFill>
                  <a:srgbClr val="00B050"/>
                </a:solidFill>
              </a:rPr>
            </a:br>
            <a:r>
              <a:rPr lang="en-CA" sz="3100" dirty="0">
                <a:solidFill>
                  <a:srgbClr val="00B050"/>
                </a:solidFill>
              </a:rPr>
              <a:t>Kawartha Sexual Assault Centre </a:t>
            </a:r>
            <a:r>
              <a:rPr lang="en-CA" sz="2200" dirty="0">
                <a:solidFill>
                  <a:srgbClr val="00B050"/>
                </a:solidFill>
              </a:rPr>
              <a:t>Peterborough, ON </a:t>
            </a:r>
          </a:p>
        </p:txBody>
      </p:sp>
      <p:pic>
        <p:nvPicPr>
          <p:cNvPr id="9" name="Picture 8" descr="Screen Shot 2018-01-05 at 10.48.48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5744" y="1169335"/>
            <a:ext cx="5379283" cy="552178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06816" y="1117155"/>
            <a:ext cx="6010313" cy="1477328"/>
          </a:xfrm>
          <a:prstGeom prst="rect">
            <a:avLst/>
          </a:prstGeom>
          <a:noFill/>
        </p:spPr>
        <p:txBody>
          <a:bodyPr wrap="square" rtlCol="0">
            <a:spAutoFit/>
          </a:bodyPr>
          <a:lstStyle/>
          <a:p>
            <a:r>
              <a:rPr lang="en-CA" dirty="0">
                <a:solidFill>
                  <a:srgbClr val="00B050"/>
                </a:solidFill>
              </a:rPr>
              <a:t>MOOD Walks</a:t>
            </a:r>
            <a:r>
              <a:rPr lang="en-CA" baseline="30000" dirty="0">
                <a:solidFill>
                  <a:srgbClr val="00B050"/>
                </a:solidFill>
              </a:rPr>
              <a:t>17</a:t>
            </a:r>
          </a:p>
          <a:p>
            <a:pPr marL="285750" indent="-285750">
              <a:buFont typeface="Wingdings" charset="2"/>
              <a:buChar char="Ø"/>
            </a:pPr>
            <a:r>
              <a:rPr lang="en-CA" dirty="0"/>
              <a:t>Led by Canadian Mental Health Association-Ontario</a:t>
            </a:r>
          </a:p>
          <a:p>
            <a:pPr marL="285750" indent="-285750">
              <a:buFont typeface="Wingdings" charset="2"/>
              <a:buChar char="Ø"/>
            </a:pPr>
            <a:r>
              <a:rPr lang="en-CA" dirty="0"/>
              <a:t>10 Week  program geared toward youth ages 16-24 90-120 min walks through city &amp; park trails </a:t>
            </a:r>
          </a:p>
          <a:p>
            <a:pPr marL="342900" indent="-342900">
              <a:buAutoNum type="arabicPlain" startAt="10"/>
            </a:pPr>
            <a:endParaRPr lang="en-CA" dirty="0"/>
          </a:p>
        </p:txBody>
      </p:sp>
      <p:sp>
        <p:nvSpPr>
          <p:cNvPr id="13" name="TextBox 12"/>
          <p:cNvSpPr txBox="1"/>
          <p:nvPr/>
        </p:nvSpPr>
        <p:spPr>
          <a:xfrm>
            <a:off x="406816" y="2294410"/>
            <a:ext cx="4668879" cy="2246769"/>
          </a:xfrm>
          <a:prstGeom prst="rect">
            <a:avLst/>
          </a:prstGeom>
          <a:noFill/>
        </p:spPr>
        <p:txBody>
          <a:bodyPr wrap="square" rtlCol="0">
            <a:spAutoFit/>
          </a:bodyPr>
          <a:lstStyle/>
          <a:p>
            <a:pPr marL="285750" indent="-285750">
              <a:buFont typeface="Wingdings" charset="2"/>
              <a:buChar char="Ø"/>
            </a:pPr>
            <a:r>
              <a:rPr lang="en-CA" sz="2000" dirty="0"/>
              <a:t>During the walks, participants can use walking poles to maximize the exercise element of the walk</a:t>
            </a:r>
            <a:r>
              <a:rPr lang="mr-IN" sz="2000" dirty="0"/>
              <a:t>…</a:t>
            </a:r>
            <a:r>
              <a:rPr lang="en-CA" sz="2000" dirty="0"/>
              <a:t> Research shows that the poles help with more oxygen intake which </a:t>
            </a:r>
            <a:r>
              <a:rPr lang="en-CA" sz="2000" u="sng" dirty="0"/>
              <a:t>helps release more endorphins aiding in stress release and mood. </a:t>
            </a:r>
          </a:p>
        </p:txBody>
      </p:sp>
      <p:sp>
        <p:nvSpPr>
          <p:cNvPr id="14" name="TextBox 13"/>
          <p:cNvSpPr txBox="1"/>
          <p:nvPr/>
        </p:nvSpPr>
        <p:spPr>
          <a:xfrm>
            <a:off x="1447718" y="4541179"/>
            <a:ext cx="4969411"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CA" sz="2000" dirty="0"/>
              <a:t>“With all the transitions young people experience, they're an at-risk group for mental health issues</a:t>
            </a:r>
            <a:r>
              <a:rPr lang="mr-IN" sz="2000" dirty="0"/>
              <a:t>…</a:t>
            </a:r>
            <a:r>
              <a:rPr lang="en-CA" sz="2000" dirty="0"/>
              <a:t> &amp; they often experience long wait times for mental health services in ON. We just wanted to provide an alternative route to help”</a:t>
            </a:r>
            <a:br>
              <a:rPr lang="en-CA" sz="2000" dirty="0"/>
            </a:br>
            <a:r>
              <a:rPr lang="en-CA" sz="2000" dirty="0"/>
              <a:t>-</a:t>
            </a:r>
            <a:r>
              <a:rPr lang="en-CA" sz="2000" dirty="0" err="1"/>
              <a:t>Shaya</a:t>
            </a:r>
            <a:r>
              <a:rPr lang="en-CA" sz="2000" dirty="0"/>
              <a:t> Macdonald, SW Student @ CMHA</a:t>
            </a:r>
          </a:p>
        </p:txBody>
      </p:sp>
      <p:pic>
        <p:nvPicPr>
          <p:cNvPr id="8" name="Shape 381" descr="UrbanPoling_WHITELogo_Screen-RDD.01-01.png">
            <a:extLst>
              <a:ext uri="{FF2B5EF4-FFF2-40B4-BE49-F238E27FC236}">
                <a16:creationId xmlns:a16="http://schemas.microsoft.com/office/drawing/2014/main" id="{8C269E8D-1B2E-2847-BC17-328A870018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329409" y="-106590"/>
            <a:ext cx="1862591" cy="1028700"/>
          </a:xfrm>
          <a:prstGeom prst="rect">
            <a:avLst/>
          </a:prstGeom>
          <a:noFill/>
          <a:ln>
            <a:noFill/>
          </a:ln>
        </p:spPr>
      </p:pic>
    </p:spTree>
    <p:extLst>
      <p:ext uri="{BB962C8B-B14F-4D97-AF65-F5344CB8AC3E}">
        <p14:creationId xmlns:p14="http://schemas.microsoft.com/office/powerpoint/2010/main" val="195666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677" y="241880"/>
            <a:ext cx="8596668" cy="1320800"/>
          </a:xfrm>
        </p:spPr>
        <p:txBody>
          <a:bodyPr/>
          <a:lstStyle/>
          <a:p>
            <a:pPr algn="ctr"/>
            <a:r>
              <a:rPr lang="en-CA" dirty="0"/>
              <a:t>CHAT CLINIC</a:t>
            </a:r>
          </a:p>
        </p:txBody>
      </p:sp>
      <p:sp>
        <p:nvSpPr>
          <p:cNvPr id="3" name="Content Placeholder 2"/>
          <p:cNvSpPr>
            <a:spLocks noGrp="1"/>
          </p:cNvSpPr>
          <p:nvPr>
            <p:ph idx="1"/>
          </p:nvPr>
        </p:nvSpPr>
        <p:spPr>
          <a:xfrm>
            <a:off x="277586" y="1287003"/>
            <a:ext cx="6596743" cy="5326067"/>
          </a:xfrm>
        </p:spPr>
        <p:txBody>
          <a:bodyPr>
            <a:normAutofit lnSpcReduction="10000"/>
          </a:bodyPr>
          <a:lstStyle/>
          <a:p>
            <a:r>
              <a:rPr lang="en-CA" sz="2800" dirty="0"/>
              <a:t> The Orillia Solders Memorial Hospital launched a </a:t>
            </a:r>
            <a:r>
              <a:rPr lang="en-CA" sz="2800" dirty="0">
                <a:solidFill>
                  <a:srgbClr val="B7E776"/>
                </a:solidFill>
              </a:rPr>
              <a:t>CHAT Clinic </a:t>
            </a:r>
            <a:r>
              <a:rPr lang="en-CA" sz="2800" dirty="0"/>
              <a:t>(Choosing Healthy Actions Together) aimed towards helping families combat the rise in childhood obesity. </a:t>
            </a:r>
          </a:p>
          <a:p>
            <a:r>
              <a:rPr lang="en-CA" sz="2800" dirty="0"/>
              <a:t>The CHAT Clinic included Urban Poling sessions and highlighted that </a:t>
            </a:r>
            <a:r>
              <a:rPr lang="en-US" sz="2800" dirty="0">
                <a:solidFill>
                  <a:srgbClr val="B7E776"/>
                </a:solidFill>
              </a:rPr>
              <a:t>“Adults and children alike loved walking with the poles. It seemed to add another dimension to walking which made our typical walk, atypical</a:t>
            </a:r>
            <a:r>
              <a:rPr lang="en-US" sz="2400" dirty="0">
                <a:solidFill>
                  <a:srgbClr val="B7E776"/>
                </a:solidFill>
              </a:rPr>
              <a:t>!” </a:t>
            </a:r>
            <a:endParaRPr lang="en-CA" sz="2400" dirty="0">
              <a:solidFill>
                <a:srgbClr val="B7E776"/>
              </a:solidFill>
            </a:endParaRPr>
          </a:p>
        </p:txBody>
      </p:sp>
      <p:pic>
        <p:nvPicPr>
          <p:cNvPr id="6" name="Picture 5" descr="Screen Shot 2018-01-02 at 11.18.5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74329" y="1511878"/>
            <a:ext cx="5247075" cy="3664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Shape 381" descr="UrbanPoling_WHITELogo_Screen-RDD.01-01.png">
            <a:extLst>
              <a:ext uri="{FF2B5EF4-FFF2-40B4-BE49-F238E27FC236}">
                <a16:creationId xmlns:a16="http://schemas.microsoft.com/office/drawing/2014/main" id="{62E1454A-990D-A348-8355-44D0741A26C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147520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139506"/>
            <a:ext cx="10063843" cy="1143000"/>
          </a:xfrm>
        </p:spPr>
        <p:txBody>
          <a:bodyPr>
            <a:normAutofit/>
          </a:bodyPr>
          <a:lstStyle/>
          <a:p>
            <a:pPr algn="ctr"/>
            <a:r>
              <a:rPr lang="en-CA" dirty="0"/>
              <a:t>High River, Alberta-</a:t>
            </a:r>
            <a:r>
              <a:rPr lang="en-CA" dirty="0" err="1"/>
              <a:t>École</a:t>
            </a:r>
            <a:r>
              <a:rPr lang="en-CA" dirty="0"/>
              <a:t> Joe Clark School  </a:t>
            </a:r>
          </a:p>
        </p:txBody>
      </p:sp>
      <p:sp>
        <p:nvSpPr>
          <p:cNvPr id="3" name="Content Placeholder 2"/>
          <p:cNvSpPr>
            <a:spLocks noGrp="1"/>
          </p:cNvSpPr>
          <p:nvPr>
            <p:ph idx="1"/>
          </p:nvPr>
        </p:nvSpPr>
        <p:spPr>
          <a:xfrm>
            <a:off x="408215" y="4681059"/>
            <a:ext cx="6832972" cy="1807609"/>
          </a:xfrm>
        </p:spPr>
        <p:txBody>
          <a:bodyPr>
            <a:normAutofit/>
          </a:bodyPr>
          <a:lstStyle/>
          <a:p>
            <a:pPr marL="68580" indent="0">
              <a:buNone/>
            </a:pPr>
            <a:r>
              <a:rPr lang="en-CA" dirty="0"/>
              <a:t>“The students’ response is that it [Urban Poling] is </a:t>
            </a:r>
            <a:r>
              <a:rPr lang="en-CA" dirty="0">
                <a:solidFill>
                  <a:srgbClr val="00B050"/>
                </a:solidFill>
              </a:rPr>
              <a:t>“just fun” </a:t>
            </a:r>
            <a:r>
              <a:rPr lang="en-CA" dirty="0"/>
              <a:t>and they feel no pressure to perform. The teachers appreciate that it allows the children to get a total body workout, while experiencing the outdoors”.</a:t>
            </a:r>
            <a:r>
              <a:rPr lang="en-CA" sz="2400" dirty="0"/>
              <a:t> </a:t>
            </a:r>
            <a:r>
              <a:rPr lang="en-US" sz="2400" dirty="0"/>
              <a:t> </a:t>
            </a:r>
          </a:p>
        </p:txBody>
      </p:sp>
      <p:pic>
        <p:nvPicPr>
          <p:cNvPr id="6" name="Picture 5" descr="Screen Shot 2018-01-03 at 2.15.3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957" y="3898061"/>
            <a:ext cx="3800589" cy="275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Shot 2018-01-03 at 2.18.00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66" y="1306303"/>
            <a:ext cx="3280552" cy="1989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524001" y="6488668"/>
            <a:ext cx="3605863" cy="369332"/>
          </a:xfrm>
          <a:prstGeom prst="rect">
            <a:avLst/>
          </a:prstGeom>
          <a:noFill/>
        </p:spPr>
        <p:txBody>
          <a:bodyPr wrap="square" rtlCol="0">
            <a:spAutoFit/>
          </a:bodyPr>
          <a:lstStyle/>
          <a:p>
            <a:r>
              <a:rPr lang="en-CA" dirty="0"/>
              <a:t>Source: High River Times</a:t>
            </a:r>
          </a:p>
        </p:txBody>
      </p:sp>
      <p:sp>
        <p:nvSpPr>
          <p:cNvPr id="10" name="TextBox 9"/>
          <p:cNvSpPr txBox="1"/>
          <p:nvPr/>
        </p:nvSpPr>
        <p:spPr>
          <a:xfrm>
            <a:off x="3449168" y="1237246"/>
            <a:ext cx="6135703" cy="3046988"/>
          </a:xfrm>
          <a:prstGeom prst="rect">
            <a:avLst/>
          </a:prstGeom>
          <a:noFill/>
        </p:spPr>
        <p:txBody>
          <a:bodyPr wrap="square" rtlCol="0">
            <a:spAutoFit/>
          </a:bodyPr>
          <a:lstStyle/>
          <a:p>
            <a:r>
              <a:rPr lang="en-CA" sz="2400" dirty="0"/>
              <a:t>“The program provides student with a </a:t>
            </a:r>
            <a:r>
              <a:rPr lang="en-CA" sz="2400" dirty="0">
                <a:solidFill>
                  <a:srgbClr val="00B050"/>
                </a:solidFill>
              </a:rPr>
              <a:t>unique sporting experience </a:t>
            </a:r>
            <a:r>
              <a:rPr lang="en-CA" sz="2400" dirty="0"/>
              <a:t>that they can easily get excited about</a:t>
            </a:r>
            <a:r>
              <a:rPr lang="mr-IN" sz="2400" dirty="0"/>
              <a:t>…</a:t>
            </a:r>
            <a:r>
              <a:rPr lang="en-CA" sz="2400" dirty="0"/>
              <a:t> A lot of sports done in gym class are team/opponent sports where as </a:t>
            </a:r>
            <a:r>
              <a:rPr lang="en-CA" sz="2400" dirty="0">
                <a:solidFill>
                  <a:srgbClr val="00B050"/>
                </a:solidFill>
              </a:rPr>
              <a:t>Urban Poling is more individual</a:t>
            </a:r>
            <a:r>
              <a:rPr lang="mr-IN" sz="2400" dirty="0"/>
              <a:t>…</a:t>
            </a:r>
            <a:r>
              <a:rPr lang="en-CA" sz="2400" dirty="0"/>
              <a:t> It is very personal so they </a:t>
            </a:r>
            <a:r>
              <a:rPr lang="en-CA" sz="2400" dirty="0">
                <a:solidFill>
                  <a:srgbClr val="00B050"/>
                </a:solidFill>
              </a:rPr>
              <a:t>can set targets </a:t>
            </a:r>
            <a:r>
              <a:rPr lang="en-CA" sz="2400" dirty="0"/>
              <a:t>for themselves and really learn how to </a:t>
            </a:r>
            <a:r>
              <a:rPr lang="en-CA" sz="2400" dirty="0">
                <a:solidFill>
                  <a:srgbClr val="00B050"/>
                </a:solidFill>
              </a:rPr>
              <a:t>work their own bodies</a:t>
            </a:r>
            <a:r>
              <a:rPr lang="en-CA" sz="2400" dirty="0"/>
              <a:t>”</a:t>
            </a:r>
          </a:p>
        </p:txBody>
      </p:sp>
      <p:pic>
        <p:nvPicPr>
          <p:cNvPr id="9" name="Shape 381" descr="UrbanPoling_WHITELogo_Screen-RDD.01-01.png">
            <a:extLst>
              <a:ext uri="{FF2B5EF4-FFF2-40B4-BE49-F238E27FC236}">
                <a16:creationId xmlns:a16="http://schemas.microsoft.com/office/drawing/2014/main" id="{6810E1C9-E721-0342-8978-1E3E6C4EB19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29409" y="-134052"/>
            <a:ext cx="1862591" cy="1028700"/>
          </a:xfrm>
          <a:prstGeom prst="rect">
            <a:avLst/>
          </a:prstGeom>
          <a:noFill/>
          <a:ln>
            <a:noFill/>
          </a:ln>
        </p:spPr>
      </p:pic>
    </p:spTree>
    <p:extLst>
      <p:ext uri="{BB962C8B-B14F-4D97-AF65-F5344CB8AC3E}">
        <p14:creationId xmlns:p14="http://schemas.microsoft.com/office/powerpoint/2010/main" val="45528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560" y="391137"/>
            <a:ext cx="7561155" cy="1320800"/>
          </a:xfrm>
        </p:spPr>
        <p:txBody>
          <a:bodyPr>
            <a:normAutofit/>
          </a:bodyPr>
          <a:lstStyle/>
          <a:p>
            <a:pPr algn="ctr"/>
            <a:r>
              <a:rPr lang="en-CA" dirty="0">
                <a:solidFill>
                  <a:srgbClr val="00B050"/>
                </a:solidFill>
              </a:rPr>
              <a:t>Winnipeg-Lois Riel School District </a:t>
            </a:r>
          </a:p>
        </p:txBody>
      </p:sp>
      <p:sp>
        <p:nvSpPr>
          <p:cNvPr id="3" name="Content Placeholder 2"/>
          <p:cNvSpPr>
            <a:spLocks noGrp="1"/>
          </p:cNvSpPr>
          <p:nvPr>
            <p:ph idx="1"/>
          </p:nvPr>
        </p:nvSpPr>
        <p:spPr>
          <a:xfrm>
            <a:off x="261257" y="1467903"/>
            <a:ext cx="7425665" cy="3733800"/>
          </a:xfrm>
        </p:spPr>
        <p:txBody>
          <a:bodyPr>
            <a:noAutofit/>
          </a:bodyPr>
          <a:lstStyle/>
          <a:p>
            <a:r>
              <a:rPr lang="en-CA" sz="2400" dirty="0"/>
              <a:t>Lori Hildebrandt a physical education teacher with the Lois Riel School District in Winnipeg found that Urban Poling received </a:t>
            </a:r>
            <a:r>
              <a:rPr lang="en-CA" sz="2400" dirty="0">
                <a:solidFill>
                  <a:srgbClr val="00B050"/>
                </a:solidFill>
              </a:rPr>
              <a:t>two thumbs up </a:t>
            </a:r>
            <a:r>
              <a:rPr lang="en-CA" sz="2400" dirty="0"/>
              <a:t>from an all-girls high school physical education class: “The girls who tended to be less active and less interested in athletics </a:t>
            </a:r>
            <a:r>
              <a:rPr lang="en-CA" sz="2400" dirty="0">
                <a:solidFill>
                  <a:srgbClr val="00B050"/>
                </a:solidFill>
              </a:rPr>
              <a:t>really enjoyed this activity and its social aspect</a:t>
            </a:r>
            <a:r>
              <a:rPr lang="en-CA" sz="2400" dirty="0"/>
              <a:t>, while the more athletic class members got a lot out of it as well!”</a:t>
            </a:r>
            <a:endParaRPr lang="en-US" sz="2400" dirty="0"/>
          </a:p>
          <a:p>
            <a:endParaRPr lang="en-CA" sz="2400" dirty="0"/>
          </a:p>
        </p:txBody>
      </p:sp>
      <p:sp>
        <p:nvSpPr>
          <p:cNvPr id="7" name="TextBox 6"/>
          <p:cNvSpPr txBox="1"/>
          <p:nvPr/>
        </p:nvSpPr>
        <p:spPr>
          <a:xfrm>
            <a:off x="1333500" y="5014827"/>
            <a:ext cx="606334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457200">
              <a:defRPr/>
            </a:pPr>
            <a:r>
              <a:rPr lang="en-CA" dirty="0"/>
              <a:t>“Girls who participate in sports are less likely to be depressed, more likely to reach higher academic goals, and more likely to demonstrate improved self-confidence and body image</a:t>
            </a:r>
            <a:r>
              <a:rPr lang="en-CA" baseline="30000" dirty="0"/>
              <a:t>13”</a:t>
            </a:r>
          </a:p>
        </p:txBody>
      </p:sp>
      <p:pic>
        <p:nvPicPr>
          <p:cNvPr id="8" name="Picture 7" descr="Screen Shot 2018-01-02 at 11.23.2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9715" y="0"/>
            <a:ext cx="3172285" cy="5163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Shape 381" descr="UrbanPoling_WHITELogo_Screen-RDD.01-01.png">
            <a:extLst>
              <a:ext uri="{FF2B5EF4-FFF2-40B4-BE49-F238E27FC236}">
                <a16:creationId xmlns:a16="http://schemas.microsoft.com/office/drawing/2014/main" id="{A1CB00D5-7A5B-0848-B57A-35ADBD95198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236420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8AED-A2D5-9E41-A5CF-6FE494261808}"/>
              </a:ext>
            </a:extLst>
          </p:cNvPr>
          <p:cNvSpPr>
            <a:spLocks noGrp="1"/>
          </p:cNvSpPr>
          <p:nvPr>
            <p:ph type="ctrTitle"/>
          </p:nvPr>
        </p:nvSpPr>
        <p:spPr>
          <a:xfrm>
            <a:off x="837596" y="3629177"/>
            <a:ext cx="8681962" cy="1646302"/>
          </a:xfrm>
        </p:spPr>
        <p:txBody>
          <a:bodyPr/>
          <a:lstStyle/>
          <a:p>
            <a:pPr algn="ctr"/>
            <a:r>
              <a:rPr lang="en-US" dirty="0"/>
              <a:t>Thank you ! If you would like to learn more-visit</a:t>
            </a:r>
            <a:br>
              <a:rPr lang="en-US" dirty="0"/>
            </a:br>
            <a:r>
              <a:rPr lang="en-US" dirty="0">
                <a:hlinkClick r:id="rId2"/>
              </a:rPr>
              <a:t>www.urbanpoling.com</a:t>
            </a:r>
            <a:br>
              <a:rPr lang="en-US" dirty="0"/>
            </a:br>
            <a:r>
              <a:rPr lang="en-US" dirty="0"/>
              <a:t>Questions? </a:t>
            </a:r>
            <a:r>
              <a:rPr lang="en-US" dirty="0" err="1"/>
              <a:t>gabriella@urbanpoling.com</a:t>
            </a:r>
            <a:r>
              <a:rPr lang="en-US" dirty="0"/>
              <a:t> </a:t>
            </a:r>
          </a:p>
        </p:txBody>
      </p:sp>
    </p:spTree>
    <p:extLst>
      <p:ext uri="{BB962C8B-B14F-4D97-AF65-F5344CB8AC3E}">
        <p14:creationId xmlns:p14="http://schemas.microsoft.com/office/powerpoint/2010/main" val="317690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9E65-73C2-4949-892E-3A9AA66C30ED}"/>
              </a:ext>
            </a:extLst>
          </p:cNvPr>
          <p:cNvSpPr>
            <a:spLocks noGrp="1"/>
          </p:cNvSpPr>
          <p:nvPr>
            <p:ph type="title"/>
          </p:nvPr>
        </p:nvSpPr>
        <p:spPr>
          <a:xfrm>
            <a:off x="980788" y="398468"/>
            <a:ext cx="8596668" cy="1320800"/>
          </a:xfrm>
        </p:spPr>
        <p:txBody>
          <a:bodyPr/>
          <a:lstStyle/>
          <a:p>
            <a:pPr algn="ctr"/>
            <a:r>
              <a:rPr lang="en-US" dirty="0"/>
              <a:t>What is Urban Poling ?</a:t>
            </a:r>
          </a:p>
        </p:txBody>
      </p:sp>
      <p:sp>
        <p:nvSpPr>
          <p:cNvPr id="3" name="Content Placeholder 2">
            <a:extLst>
              <a:ext uri="{FF2B5EF4-FFF2-40B4-BE49-F238E27FC236}">
                <a16:creationId xmlns:a16="http://schemas.microsoft.com/office/drawing/2014/main" id="{66D44B5E-37AC-BF4A-9ED9-FB2B9D1E0F79}"/>
              </a:ext>
            </a:extLst>
          </p:cNvPr>
          <p:cNvSpPr>
            <a:spLocks noGrp="1"/>
          </p:cNvSpPr>
          <p:nvPr>
            <p:ph idx="1"/>
          </p:nvPr>
        </p:nvSpPr>
        <p:spPr>
          <a:xfrm>
            <a:off x="677334" y="1409475"/>
            <a:ext cx="7910360" cy="3880773"/>
          </a:xfrm>
        </p:spPr>
        <p:txBody>
          <a:bodyPr>
            <a:normAutofit/>
          </a:bodyPr>
          <a:lstStyle/>
          <a:p>
            <a:r>
              <a:rPr lang="en-US" sz="2400" b="1" dirty="0">
                <a:solidFill>
                  <a:schemeClr val="tx1"/>
                </a:solidFill>
              </a:rPr>
              <a:t>Urban Poling</a:t>
            </a:r>
            <a:r>
              <a:rPr lang="en-US" sz="2400" dirty="0">
                <a:solidFill>
                  <a:schemeClr val="tx1"/>
                </a:solidFill>
              </a:rPr>
              <a:t>, also known as Nordic walking, is a growing fitness and wellness physical activity trend targeting </a:t>
            </a:r>
            <a:r>
              <a:rPr lang="en-US" sz="2400" b="1" i="1" dirty="0">
                <a:solidFill>
                  <a:schemeClr val="tx1"/>
                </a:solidFill>
              </a:rPr>
              <a:t>aerobic</a:t>
            </a:r>
            <a:r>
              <a:rPr lang="en-US" sz="2400" dirty="0">
                <a:solidFill>
                  <a:schemeClr val="tx1"/>
                </a:solidFill>
              </a:rPr>
              <a:t> + </a:t>
            </a:r>
            <a:r>
              <a:rPr lang="en-US" sz="2400" b="1" i="1" dirty="0">
                <a:solidFill>
                  <a:schemeClr val="tx1"/>
                </a:solidFill>
              </a:rPr>
              <a:t>strength</a:t>
            </a:r>
            <a:r>
              <a:rPr lang="en-US" sz="2400" dirty="0">
                <a:solidFill>
                  <a:schemeClr val="tx1"/>
                </a:solidFill>
              </a:rPr>
              <a:t> training by combining specialized poles with walking. </a:t>
            </a:r>
          </a:p>
          <a:p>
            <a:endParaRPr lang="en-US" sz="2400" dirty="0">
              <a:solidFill>
                <a:schemeClr val="tx1"/>
              </a:solidFill>
            </a:endParaRPr>
          </a:p>
          <a:p>
            <a:endParaRPr lang="en-US" sz="2400" dirty="0">
              <a:solidFill>
                <a:schemeClr val="tx1"/>
              </a:solidFill>
            </a:endParaRPr>
          </a:p>
        </p:txBody>
      </p:sp>
      <p:pic>
        <p:nvPicPr>
          <p:cNvPr id="5" name="Picture 4">
            <a:extLst>
              <a:ext uri="{FF2B5EF4-FFF2-40B4-BE49-F238E27FC236}">
                <a16:creationId xmlns:a16="http://schemas.microsoft.com/office/drawing/2014/main" id="{7020F2C7-7577-8A48-BDE2-2507CD7C9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46382" y="944005"/>
            <a:ext cx="3207807" cy="4811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D649A8B0-7706-9F46-B801-50EBAEFB6C61}"/>
              </a:ext>
            </a:extLst>
          </p:cNvPr>
          <p:cNvSpPr/>
          <p:nvPr/>
        </p:nvSpPr>
        <p:spPr>
          <a:xfrm>
            <a:off x="980788" y="3349861"/>
            <a:ext cx="7468497" cy="1825884"/>
          </a:xfrm>
          <a:prstGeom prst="rect">
            <a:avLst/>
          </a:prstGeom>
        </p:spPr>
        <p:txBody>
          <a:bodyPr wrap="square">
            <a:spAutoFit/>
          </a:bodyPr>
          <a:lstStyle/>
          <a:p>
            <a:pPr algn="ctr">
              <a:lnSpc>
                <a:spcPct val="150000"/>
              </a:lnSpc>
              <a:spcBef>
                <a:spcPct val="0"/>
              </a:spcBef>
            </a:pPr>
            <a:r>
              <a:rPr lang="en-US" sz="4000" b="1" dirty="0"/>
              <a:t>urban poling = </a:t>
            </a:r>
          </a:p>
          <a:p>
            <a:pPr algn="ctr">
              <a:lnSpc>
                <a:spcPct val="150000"/>
              </a:lnSpc>
              <a:spcBef>
                <a:spcPct val="0"/>
              </a:spcBef>
            </a:pPr>
            <a:r>
              <a:rPr lang="en-US" sz="4000" b="1" dirty="0"/>
              <a:t>cross-country skiing + walking</a:t>
            </a:r>
          </a:p>
        </p:txBody>
      </p:sp>
      <p:pic>
        <p:nvPicPr>
          <p:cNvPr id="7" name="Shape 381" descr="UrbanPoling_WHITELogo_Screen-RDD.01-01.png">
            <a:extLst>
              <a:ext uri="{FF2B5EF4-FFF2-40B4-BE49-F238E27FC236}">
                <a16:creationId xmlns:a16="http://schemas.microsoft.com/office/drawing/2014/main" id="{A45BDF2D-3F0F-BA49-B502-D5DF6E4540E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2967605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16 at 1.04.09 PM.png">
            <a:extLst>
              <a:ext uri="{FF2B5EF4-FFF2-40B4-BE49-F238E27FC236}">
                <a16:creationId xmlns:a16="http://schemas.microsoft.com/office/drawing/2014/main" id="{0A556108-93EA-5B46-BEB1-4F0D1ADB94AE}"/>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4" b="89216" l="1439" r="95581">
                        <a14:foregroundMark x1="74306" y1="66667" x2="74306" y2="66667"/>
                        <a14:foregroundMark x1="52929" y1="66013" x2="52929" y2="66013"/>
                        <a14:foregroundMark x1="63720" y1="67320" x2="63720" y2="67320"/>
                        <a14:foregroundMark x1="34532" y1="67974" x2="34532" y2="67974"/>
                        <a14:foregroundMark x1="19836" y1="67974" x2="19836" y2="67974"/>
                        <a14:foregroundMark x1="9969" y1="29739" x2="9969" y2="29739"/>
                        <a14:foregroundMark x1="23535" y1="29085" x2="23535" y2="29085"/>
                        <a14:foregroundMark x1="90236" y1="28431" x2="90236" y2="28431"/>
                        <a14:foregroundMark x1="72456" y1="28431" x2="72456" y2="28431"/>
                        <a14:foregroundMark x1="55190" y1="28431" x2="55190" y2="28431"/>
                        <a14:foregroundMark x1="49846" y1="28431" x2="49846" y2="28431"/>
                        <a14:foregroundMark x1="43679" y1="29085" x2="43679" y2="29085"/>
                        <a14:foregroundMark x1="34738" y1="29085" x2="34738" y2="29085"/>
                        <a14:foregroundMark x1="45940" y1="30392" x2="45940" y2="30392"/>
                        <a14:foregroundMark x1="41213" y1="67974" x2="41213" y2="67974"/>
                        <a14:foregroundMark x1="58993" y1="67320" x2="58993" y2="67320"/>
                        <a14:foregroundMark x1="37205" y1="67320" x2="37205" y2="67320"/>
                        <a14:foregroundMark x1="43679" y1="67320" x2="43679" y2="67320"/>
                        <a14:foregroundMark x1="49640" y1="67974" x2="49640" y2="67974"/>
                        <a14:foregroundMark x1="39466" y1="66667" x2="39466" y2="66667"/>
                        <a14:foregroundMark x1="19836" y1="31046" x2="19836" y2="31046"/>
                        <a14:backgroundMark x1="65570" y1="67320" x2="65570" y2="67320"/>
                      </a14:backgroundRemoval>
                    </a14:imgEffect>
                  </a14:imgLayer>
                </a14:imgProps>
              </a:ext>
              <a:ext uri="{28A0092B-C50C-407E-A947-70E740481C1C}">
                <a14:useLocalDpi xmlns:a14="http://schemas.microsoft.com/office/drawing/2010/main"/>
              </a:ext>
            </a:extLst>
          </a:blip>
          <a:stretch>
            <a:fillRect/>
          </a:stretch>
        </p:blipFill>
        <p:spPr>
          <a:xfrm rot="5400000" flipV="1">
            <a:off x="6181616" y="3417032"/>
            <a:ext cx="5043340" cy="1539366"/>
          </a:xfrm>
          <a:prstGeom prst="rect">
            <a:avLst/>
          </a:prstGeom>
        </p:spPr>
      </p:pic>
      <p:sp>
        <p:nvSpPr>
          <p:cNvPr id="3" name="Content Placeholder 2">
            <a:extLst>
              <a:ext uri="{FF2B5EF4-FFF2-40B4-BE49-F238E27FC236}">
                <a16:creationId xmlns:a16="http://schemas.microsoft.com/office/drawing/2014/main" id="{4CF8513C-6989-7549-B929-ECE8C70F45A3}"/>
              </a:ext>
            </a:extLst>
          </p:cNvPr>
          <p:cNvSpPr txBox="1">
            <a:spLocks/>
          </p:cNvSpPr>
          <p:nvPr/>
        </p:nvSpPr>
        <p:spPr>
          <a:xfrm>
            <a:off x="576817" y="615550"/>
            <a:ext cx="9334625" cy="1174642"/>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400" b="1" dirty="0">
                <a:solidFill>
                  <a:schemeClr val="tx1"/>
                </a:solidFill>
              </a:rPr>
              <a:t>Nordic Walking is for anyone and everyone – one size fits all!   The poles are height adjustable but also collapsible. </a:t>
            </a:r>
          </a:p>
        </p:txBody>
      </p:sp>
      <p:sp>
        <p:nvSpPr>
          <p:cNvPr id="4" name="Title 1">
            <a:extLst>
              <a:ext uri="{FF2B5EF4-FFF2-40B4-BE49-F238E27FC236}">
                <a16:creationId xmlns:a16="http://schemas.microsoft.com/office/drawing/2014/main" id="{DB3D46C1-6C86-4742-A15B-4DA6B1518E9A}"/>
              </a:ext>
            </a:extLst>
          </p:cNvPr>
          <p:cNvSpPr txBox="1">
            <a:spLocks/>
          </p:cNvSpPr>
          <p:nvPr/>
        </p:nvSpPr>
        <p:spPr>
          <a:xfrm>
            <a:off x="1159486" y="96866"/>
            <a:ext cx="75438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dirty="0"/>
              <a:t>Poles for any AGE AND STAGE </a:t>
            </a:r>
          </a:p>
        </p:txBody>
      </p:sp>
      <p:pic>
        <p:nvPicPr>
          <p:cNvPr id="5" name="Picture 2" descr="https://urbanpoling.com/wp-content/uploads/2016/06/Series-300-CoreGrip-303x454.png">
            <a:extLst>
              <a:ext uri="{FF2B5EF4-FFF2-40B4-BE49-F238E27FC236}">
                <a16:creationId xmlns:a16="http://schemas.microsoft.com/office/drawing/2014/main" id="{179C959D-6B0A-C04D-AA37-EB6040581C1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460165">
            <a:off x="2213906" y="1640143"/>
            <a:ext cx="3044821" cy="470067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71XPy8fSpmL._AC_UL320_SR214,320_.jpg">
            <a:extLst>
              <a:ext uri="{FF2B5EF4-FFF2-40B4-BE49-F238E27FC236}">
                <a16:creationId xmlns:a16="http://schemas.microsoft.com/office/drawing/2014/main" id="{07E535D8-FA06-794E-A361-23CDE89851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5" b="95000" l="13084" r="83178">
                        <a14:foregroundMark x1="62617" y1="40313" x2="62617" y2="40313"/>
                        <a14:foregroundMark x1="64486" y1="36875" x2="64486" y2="36875"/>
                        <a14:foregroundMark x1="49065" y1="65000" x2="49065" y2="65000"/>
                        <a14:foregroundMark x1="44860" y1="71875" x2="44860" y2="71875"/>
                        <a14:backgroundMark x1="68692" y1="12812" x2="68692" y2="12812"/>
                        <a14:backgroundMark x1="68224" y1="19063" x2="68224" y2="19063"/>
                        <a14:backgroundMark x1="67757" y1="22500" x2="67757" y2="22500"/>
                        <a14:backgroundMark x1="27103" y1="89063" x2="27103" y2="89063"/>
                        <a14:backgroundMark x1="37383" y1="73750" x2="37383" y2="73750"/>
                        <a14:backgroundMark x1="37850" y1="70000" x2="37850" y2="70000"/>
                        <a14:backgroundMark x1="38785" y1="66563" x2="38785" y2="66563"/>
                        <a14:backgroundMark x1="42523" y1="62813" x2="42523" y2="62813"/>
                        <a14:backgroundMark x1="44393" y1="57813" x2="44393" y2="57813"/>
                        <a14:backgroundMark x1="47664" y1="52500" x2="47664" y2="52500"/>
                        <a14:backgroundMark x1="52336" y1="45313" x2="52336" y2="45313"/>
                        <a14:backgroundMark x1="57477" y1="39688" x2="57477" y2="39688"/>
                        <a14:backgroundMark x1="61215" y1="29063" x2="61215" y2="29063"/>
                        <a14:backgroundMark x1="76636" y1="14375" x2="76636" y2="14375"/>
                        <a14:backgroundMark x1="75234" y1="20000" x2="75234" y2="20000"/>
                        <a14:backgroundMark x1="55140" y1="36875" x2="55140" y2="36875"/>
                      </a14:backgroundRemoval>
                    </a14:imgEffect>
                    <a14:imgEffect>
                      <a14:sharpenSoften amount="25000"/>
                    </a14:imgEffect>
                  </a14:imgLayer>
                </a14:imgProps>
              </a:ext>
              <a:ext uri="{28A0092B-C50C-407E-A947-70E740481C1C}">
                <a14:useLocalDpi xmlns:a14="http://schemas.microsoft.com/office/drawing/2010/main"/>
              </a:ext>
            </a:extLst>
          </a:blip>
          <a:stretch>
            <a:fillRect/>
          </a:stretch>
        </p:blipFill>
        <p:spPr>
          <a:xfrm rot="20332342">
            <a:off x="1249540" y="1658323"/>
            <a:ext cx="3088908" cy="4759115"/>
          </a:xfrm>
          <a:prstGeom prst="rect">
            <a:avLst/>
          </a:prstGeom>
        </p:spPr>
      </p:pic>
      <p:pic>
        <p:nvPicPr>
          <p:cNvPr id="7" name="Picture 6" descr="Screen Shot 2018-01-04 at 1.43.59 PM.png">
            <a:extLst>
              <a:ext uri="{FF2B5EF4-FFF2-40B4-BE49-F238E27FC236}">
                <a16:creationId xmlns:a16="http://schemas.microsoft.com/office/drawing/2014/main" id="{B3C1A4C1-44A3-FD43-BC3D-5738DB72C4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94" b="96941" l="8487" r="93358">
                        <a14:foregroundMark x1="34317" y1="92941" x2="34317" y2="92941"/>
                        <a14:foregroundMark x1="53875" y1="58588" x2="53875" y2="58588"/>
                        <a14:foregroundMark x1="57565" y1="51294" x2="57565" y2="51294"/>
                        <a14:foregroundMark x1="63100" y1="43059" x2="63100" y2="43059"/>
                        <a14:foregroundMark x1="64945" y1="36235" x2="64945" y2="36235"/>
                        <a14:foregroundMark x1="69004" y1="31294" x2="69004" y2="31294"/>
                        <a14:foregroundMark x1="18081" y1="89176" x2="18081" y2="89176"/>
                        <a14:foregroundMark x1="35793" y1="62118" x2="35793" y2="62118"/>
                        <a14:foregroundMark x1="42804" y1="51059" x2="42804" y2="51059"/>
                        <a14:foregroundMark x1="38007" y1="58353" x2="38007" y2="58353"/>
                        <a14:foregroundMark x1="51661" y1="34824" x2="51661" y2="34824"/>
                        <a14:foregroundMark x1="55351" y1="28235" x2="55351" y2="28235"/>
                        <a14:foregroundMark x1="57565" y1="25176" x2="57565" y2="25176"/>
                        <a14:foregroundMark x1="53137" y1="31059" x2="53137" y2="31059"/>
                        <a14:foregroundMark x1="49446" y1="40000" x2="49446" y2="40000"/>
                        <a14:foregroundMark x1="67528" y1="32941" x2="67528" y2="32941"/>
                        <a14:foregroundMark x1="70111" y1="28941" x2="70111" y2="28941"/>
                        <a14:foregroundMark x1="53137" y1="32706" x2="53137" y2="32706"/>
                        <a14:foregroundMark x1="54982" y1="30353" x2="54982" y2="30353"/>
                        <a14:foregroundMark x1="67528" y1="34118" x2="67528" y2="34118"/>
                        <a14:foregroundMark x1="71587" y1="27059" x2="71587" y2="27059"/>
                        <a14:foregroundMark x1="69004" y1="26824" x2="69004" y2="26824"/>
                      </a14:backgroundRemoval>
                    </a14:imgEffect>
                  </a14:imgLayer>
                </a14:imgProps>
              </a:ext>
              <a:ext uri="{28A0092B-C50C-407E-A947-70E740481C1C}">
                <a14:useLocalDpi xmlns:a14="http://schemas.microsoft.com/office/drawing/2010/main"/>
              </a:ext>
            </a:extLst>
          </a:blip>
          <a:stretch>
            <a:fillRect/>
          </a:stretch>
        </p:blipFill>
        <p:spPr>
          <a:xfrm rot="20348321">
            <a:off x="454752" y="2246624"/>
            <a:ext cx="2547673" cy="4116694"/>
          </a:xfrm>
          <a:prstGeom prst="rect">
            <a:avLst/>
          </a:prstGeom>
        </p:spPr>
      </p:pic>
      <p:sp>
        <p:nvSpPr>
          <p:cNvPr id="8" name="Right Arrow Callout 7">
            <a:extLst>
              <a:ext uri="{FF2B5EF4-FFF2-40B4-BE49-F238E27FC236}">
                <a16:creationId xmlns:a16="http://schemas.microsoft.com/office/drawing/2014/main" id="{791BF84E-C265-F24B-8762-62F71AD10F6C}"/>
              </a:ext>
            </a:extLst>
          </p:cNvPr>
          <p:cNvSpPr/>
          <p:nvPr/>
        </p:nvSpPr>
        <p:spPr>
          <a:xfrm rot="10800000">
            <a:off x="4261693" y="2670855"/>
            <a:ext cx="2499659" cy="1085747"/>
          </a:xfrm>
          <a:prstGeom prst="rightArrowCallout">
            <a:avLst>
              <a:gd name="adj1" fmla="val 25000"/>
              <a:gd name="adj2" fmla="val 25000"/>
              <a:gd name="adj3" fmla="val 25000"/>
              <a:gd name="adj4" fmla="val 75393"/>
            </a:avLst>
          </a:prstGeom>
        </p:spPr>
        <p:style>
          <a:lnRef idx="1">
            <a:schemeClr val="accent1"/>
          </a:lnRef>
          <a:fillRef idx="2">
            <a:schemeClr val="accent1"/>
          </a:fillRef>
          <a:effectRef idx="1">
            <a:schemeClr val="accent1"/>
          </a:effectRef>
          <a:fontRef idx="minor">
            <a:schemeClr val="dk1"/>
          </a:fontRef>
        </p:style>
        <p:txBody>
          <a:bodyPr lIns="89894" tIns="44947" rIns="89894" bIns="44947" rtlCol="0" anchor="ctr"/>
          <a:lstStyle/>
          <a:p>
            <a:pPr algn="ctr"/>
            <a:endParaRPr lang="en-CA" sz="1588"/>
          </a:p>
        </p:txBody>
      </p:sp>
      <p:sp>
        <p:nvSpPr>
          <p:cNvPr id="9" name="TextBox 8">
            <a:extLst>
              <a:ext uri="{FF2B5EF4-FFF2-40B4-BE49-F238E27FC236}">
                <a16:creationId xmlns:a16="http://schemas.microsoft.com/office/drawing/2014/main" id="{B50CB065-7D34-3148-ADDF-E7FAAF7F4546}"/>
              </a:ext>
            </a:extLst>
          </p:cNvPr>
          <p:cNvSpPr txBox="1"/>
          <p:nvPr/>
        </p:nvSpPr>
        <p:spPr>
          <a:xfrm>
            <a:off x="4820105" y="2795001"/>
            <a:ext cx="1964511" cy="823858"/>
          </a:xfrm>
          <a:prstGeom prst="rect">
            <a:avLst/>
          </a:prstGeom>
          <a:noFill/>
        </p:spPr>
        <p:txBody>
          <a:bodyPr wrap="square" lIns="89894" tIns="44947" rIns="89894" bIns="44947" rtlCol="0">
            <a:spAutoFit/>
          </a:bodyPr>
          <a:lstStyle/>
          <a:p>
            <a:pPr algn="ctr"/>
            <a:r>
              <a:rPr lang="en-CA" sz="1588" b="1" dirty="0">
                <a:solidFill>
                  <a:srgbClr val="000000"/>
                </a:solidFill>
              </a:rPr>
              <a:t>Fitness Poles</a:t>
            </a:r>
          </a:p>
          <a:p>
            <a:pPr algn="ctr"/>
            <a:r>
              <a:rPr lang="en-CA" sz="1588" dirty="0">
                <a:solidFill>
                  <a:srgbClr val="000000"/>
                </a:solidFill>
              </a:rPr>
              <a:t>Aimed to propel the user forward  </a:t>
            </a:r>
          </a:p>
        </p:txBody>
      </p:sp>
      <p:sp>
        <p:nvSpPr>
          <p:cNvPr id="10" name="Right Arrow Callout 9">
            <a:extLst>
              <a:ext uri="{FF2B5EF4-FFF2-40B4-BE49-F238E27FC236}">
                <a16:creationId xmlns:a16="http://schemas.microsoft.com/office/drawing/2014/main" id="{B7BB79DC-C092-D24B-A2F4-33BEDFA0811E}"/>
              </a:ext>
            </a:extLst>
          </p:cNvPr>
          <p:cNvSpPr/>
          <p:nvPr/>
        </p:nvSpPr>
        <p:spPr>
          <a:xfrm>
            <a:off x="5417616" y="3880749"/>
            <a:ext cx="2734000" cy="1478469"/>
          </a:xfrm>
          <a:prstGeom prst="rightArrowCallout">
            <a:avLst>
              <a:gd name="adj1" fmla="val 25000"/>
              <a:gd name="adj2" fmla="val 25000"/>
              <a:gd name="adj3" fmla="val 25000"/>
              <a:gd name="adj4" fmla="val 75393"/>
            </a:avLst>
          </a:prstGeom>
        </p:spPr>
        <p:style>
          <a:lnRef idx="1">
            <a:schemeClr val="accent1"/>
          </a:lnRef>
          <a:fillRef idx="2">
            <a:schemeClr val="accent1"/>
          </a:fillRef>
          <a:effectRef idx="1">
            <a:schemeClr val="accent1"/>
          </a:effectRef>
          <a:fontRef idx="minor">
            <a:schemeClr val="dk1"/>
          </a:fontRef>
        </p:style>
        <p:txBody>
          <a:bodyPr lIns="89894" tIns="44947" rIns="89894" bIns="44947" rtlCol="0" anchor="ctr"/>
          <a:lstStyle/>
          <a:p>
            <a:pPr algn="ctr"/>
            <a:r>
              <a:rPr lang="en-CA" sz="1588" b="1" dirty="0"/>
              <a:t>ACTIVATOR™ Poles</a:t>
            </a:r>
          </a:p>
          <a:p>
            <a:pPr algn="ctr"/>
            <a:r>
              <a:rPr lang="en-CA" sz="1588" dirty="0"/>
              <a:t>Ideal for anyone requiring more stability and balance </a:t>
            </a:r>
          </a:p>
        </p:txBody>
      </p:sp>
      <p:pic>
        <p:nvPicPr>
          <p:cNvPr id="11" name="Shape 381" descr="UrbanPoling_WHITELogo_Screen-RDD.01-01.png">
            <a:extLst>
              <a:ext uri="{FF2B5EF4-FFF2-40B4-BE49-F238E27FC236}">
                <a16:creationId xmlns:a16="http://schemas.microsoft.com/office/drawing/2014/main" id="{96F80295-4FB1-9A4E-9B56-502B58C64933}"/>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597243" y="5783441"/>
            <a:ext cx="1627634" cy="1050461"/>
          </a:xfrm>
          <a:prstGeom prst="rect">
            <a:avLst/>
          </a:prstGeom>
          <a:noFill/>
          <a:ln>
            <a:noFill/>
          </a:ln>
        </p:spPr>
      </p:pic>
    </p:spTree>
    <p:extLst>
      <p:ext uri="{BB962C8B-B14F-4D97-AF65-F5344CB8AC3E}">
        <p14:creationId xmlns:p14="http://schemas.microsoft.com/office/powerpoint/2010/main" val="139817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42EC-2D5E-6240-A2BD-156B3F42C58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0EB353-B525-5141-A28F-E7108A635DB0}"/>
              </a:ext>
            </a:extLst>
          </p:cNvPr>
          <p:cNvSpPr>
            <a:spLocks noGrp="1"/>
          </p:cNvSpPr>
          <p:nvPr>
            <p:ph type="subTitle" idx="1"/>
          </p:nvPr>
        </p:nvSpPr>
        <p:spPr/>
        <p:txBody>
          <a:bodyPr/>
          <a:lstStyle/>
          <a:p>
            <a:endParaRPr lang="en-US"/>
          </a:p>
        </p:txBody>
      </p:sp>
      <p:pic>
        <p:nvPicPr>
          <p:cNvPr id="4" name="Drone UP Original">
            <a:hlinkClick r:id="" action="ppaction://media"/>
            <a:extLst>
              <a:ext uri="{FF2B5EF4-FFF2-40B4-BE49-F238E27FC236}">
                <a16:creationId xmlns:a16="http://schemas.microsoft.com/office/drawing/2014/main" id="{649A773B-E8C4-2046-9207-EEC31AA3A6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576" y="1258996"/>
            <a:ext cx="9047226" cy="5089065"/>
          </a:xfrm>
          <a:prstGeom prst="rect">
            <a:avLst/>
          </a:prstGeom>
        </p:spPr>
      </p:pic>
      <p:pic>
        <p:nvPicPr>
          <p:cNvPr id="5" name="Shape 381" descr="UrbanPoling_WHITELogo_Screen-RDD.01-01.png">
            <a:extLst>
              <a:ext uri="{FF2B5EF4-FFF2-40B4-BE49-F238E27FC236}">
                <a16:creationId xmlns:a16="http://schemas.microsoft.com/office/drawing/2014/main" id="{018C87C8-E9A8-BE40-B343-17B2274E4DE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
        <p:nvSpPr>
          <p:cNvPr id="6" name="TextBox 5">
            <a:extLst>
              <a:ext uri="{FF2B5EF4-FFF2-40B4-BE49-F238E27FC236}">
                <a16:creationId xmlns:a16="http://schemas.microsoft.com/office/drawing/2014/main" id="{99E48678-B17E-C048-90D0-D459784EECFD}"/>
              </a:ext>
            </a:extLst>
          </p:cNvPr>
          <p:cNvSpPr txBox="1"/>
          <p:nvPr/>
        </p:nvSpPr>
        <p:spPr>
          <a:xfrm>
            <a:off x="782576" y="58667"/>
            <a:ext cx="8752115" cy="1200329"/>
          </a:xfrm>
          <a:prstGeom prst="rect">
            <a:avLst/>
          </a:prstGeom>
          <a:noFill/>
        </p:spPr>
        <p:txBody>
          <a:bodyPr wrap="square" rtlCol="0">
            <a:spAutoFit/>
          </a:bodyPr>
          <a:lstStyle/>
          <a:p>
            <a:pPr algn="ctr"/>
            <a:r>
              <a:rPr lang="en-US" sz="3600" b="1" dirty="0">
                <a:solidFill>
                  <a:srgbClr val="00B050"/>
                </a:solidFill>
              </a:rPr>
              <a:t>URBAN POLING IN ACTION: DAILY DOSE OF VITAMIN N…..NATURE</a:t>
            </a:r>
          </a:p>
        </p:txBody>
      </p:sp>
    </p:spTree>
    <p:extLst>
      <p:ext uri="{BB962C8B-B14F-4D97-AF65-F5344CB8AC3E}">
        <p14:creationId xmlns:p14="http://schemas.microsoft.com/office/powerpoint/2010/main" val="50885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E85749-C3DC-7149-A512-B3A08B963FA7}"/>
              </a:ext>
            </a:extLst>
          </p:cNvPr>
          <p:cNvSpPr/>
          <p:nvPr/>
        </p:nvSpPr>
        <p:spPr>
          <a:xfrm>
            <a:off x="2699102" y="751142"/>
            <a:ext cx="7350996" cy="369332"/>
          </a:xfrm>
          <a:prstGeom prst="rect">
            <a:avLst/>
          </a:prstGeom>
        </p:spPr>
        <p:txBody>
          <a:bodyPr wrap="square">
            <a:spAutoFit/>
          </a:bodyPr>
          <a:lstStyle/>
          <a:p>
            <a:pPr algn="just">
              <a:lnSpc>
                <a:spcPct val="90000"/>
              </a:lnSpc>
            </a:pPr>
            <a:r>
              <a:rPr lang="en-CA" sz="2000" b="1" dirty="0">
                <a:solidFill>
                  <a:srgbClr val="0070C0"/>
                </a:solidFill>
              </a:rPr>
              <a:t>The Urban Poling technique is designed specifically to:</a:t>
            </a:r>
            <a:endParaRPr lang="en-US" sz="2000" b="1" dirty="0">
              <a:solidFill>
                <a:srgbClr val="0070C0"/>
              </a:solidFill>
            </a:endParaRPr>
          </a:p>
        </p:txBody>
      </p:sp>
      <p:pic>
        <p:nvPicPr>
          <p:cNvPr id="3" name="Picture 2">
            <a:extLst>
              <a:ext uri="{FF2B5EF4-FFF2-40B4-BE49-F238E27FC236}">
                <a16:creationId xmlns:a16="http://schemas.microsoft.com/office/drawing/2014/main" id="{3282C58A-1710-1344-AFC9-5865D31D5E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64289" y="1652949"/>
            <a:ext cx="6457268" cy="4220437"/>
          </a:xfrm>
          <a:prstGeom prst="rect">
            <a:avLst/>
          </a:prstGeom>
        </p:spPr>
      </p:pic>
      <p:sp>
        <p:nvSpPr>
          <p:cNvPr id="4" name="TextBox 3">
            <a:extLst>
              <a:ext uri="{FF2B5EF4-FFF2-40B4-BE49-F238E27FC236}">
                <a16:creationId xmlns:a16="http://schemas.microsoft.com/office/drawing/2014/main" id="{A3E4667B-FDCA-314A-83E6-E94E4DBFD9EC}"/>
              </a:ext>
            </a:extLst>
          </p:cNvPr>
          <p:cNvSpPr txBox="1"/>
          <p:nvPr/>
        </p:nvSpPr>
        <p:spPr>
          <a:xfrm>
            <a:off x="1291180" y="104947"/>
            <a:ext cx="8905875" cy="523220"/>
          </a:xfrm>
          <a:prstGeom prst="rect">
            <a:avLst/>
          </a:prstGeom>
          <a:noFill/>
        </p:spPr>
        <p:txBody>
          <a:bodyPr wrap="square" rtlCol="0">
            <a:spAutoFit/>
          </a:bodyPr>
          <a:lstStyle/>
          <a:p>
            <a:pPr algn="ctr"/>
            <a:r>
              <a:rPr lang="en-CA" sz="2800" b="1" i="1" dirty="0">
                <a:solidFill>
                  <a:srgbClr val="70AD47">
                    <a:lumMod val="50000"/>
                  </a:srgbClr>
                </a:solidFill>
              </a:rPr>
              <a:t>What is Urban Poling aka Nordic Walking?</a:t>
            </a:r>
          </a:p>
        </p:txBody>
      </p:sp>
      <p:sp>
        <p:nvSpPr>
          <p:cNvPr id="5" name="TextBox 4">
            <a:extLst>
              <a:ext uri="{FF2B5EF4-FFF2-40B4-BE49-F238E27FC236}">
                <a16:creationId xmlns:a16="http://schemas.microsoft.com/office/drawing/2014/main" id="{688A6EE4-60D9-E440-A199-A48F2BD8C16A}"/>
              </a:ext>
            </a:extLst>
          </p:cNvPr>
          <p:cNvSpPr txBox="1"/>
          <p:nvPr/>
        </p:nvSpPr>
        <p:spPr>
          <a:xfrm>
            <a:off x="6842892" y="1533736"/>
            <a:ext cx="5166731" cy="5447645"/>
          </a:xfrm>
          <a:prstGeom prst="rect">
            <a:avLst/>
          </a:prstGeom>
          <a:noFill/>
        </p:spPr>
        <p:txBody>
          <a:bodyPr wrap="square" rtlCol="0">
            <a:spAutoFit/>
          </a:bodyPr>
          <a:lstStyle/>
          <a:p>
            <a:pPr marL="285744" indent="-285744">
              <a:buClr>
                <a:srgbClr val="00B0F0"/>
              </a:buClr>
              <a:buFont typeface="Wingdings" pitchFamily="2" charset="2"/>
              <a:buChar char="ü"/>
              <a:defRPr/>
            </a:pPr>
            <a:r>
              <a:rPr lang="en-CA" sz="2400" b="1" dirty="0"/>
              <a:t>Engage most muscles – nearly 90%</a:t>
            </a:r>
          </a:p>
          <a:p>
            <a:pPr marL="285744" indent="-285744">
              <a:buClr>
                <a:srgbClr val="00B0F0"/>
              </a:buClr>
              <a:buFont typeface="Wingdings" pitchFamily="2" charset="2"/>
              <a:buChar char="ü"/>
              <a:defRPr/>
            </a:pPr>
            <a:r>
              <a:rPr lang="en-US" sz="2400" b="1" dirty="0"/>
              <a:t>Increase caloric expenditure by 20-46% </a:t>
            </a:r>
          </a:p>
          <a:p>
            <a:pPr marL="285744" indent="-285744">
              <a:buClr>
                <a:srgbClr val="00B0F0"/>
              </a:buClr>
              <a:buFont typeface="Wingdings" pitchFamily="2" charset="2"/>
              <a:buChar char="ü"/>
              <a:defRPr/>
            </a:pPr>
            <a:r>
              <a:rPr lang="en-US" sz="2400" b="1" dirty="0"/>
              <a:t>Target major core muscles</a:t>
            </a:r>
          </a:p>
          <a:p>
            <a:pPr marL="285744" indent="-285744">
              <a:buClr>
                <a:srgbClr val="00B0F0"/>
              </a:buClr>
              <a:buFont typeface="Wingdings" pitchFamily="2" charset="2"/>
              <a:buChar char="ü"/>
              <a:defRPr/>
            </a:pPr>
            <a:r>
              <a:rPr lang="en-US" sz="2400" b="1" dirty="0"/>
              <a:t>Promote good posture, balance &amp; stability</a:t>
            </a:r>
          </a:p>
          <a:p>
            <a:pPr marL="285744" indent="-285744">
              <a:buClr>
                <a:srgbClr val="00B0F0"/>
              </a:buClr>
              <a:buFont typeface="Wingdings" pitchFamily="2" charset="2"/>
              <a:buChar char="ü"/>
              <a:defRPr/>
            </a:pPr>
            <a:r>
              <a:rPr lang="en-US" sz="2400" b="1" dirty="0"/>
              <a:t>Reduce impact on knee &amp; hip joints</a:t>
            </a:r>
          </a:p>
          <a:p>
            <a:pPr marL="285744" indent="-285744">
              <a:buClr>
                <a:srgbClr val="00B0F0"/>
              </a:buClr>
              <a:buFont typeface="Wingdings" pitchFamily="2" charset="2"/>
              <a:buChar char="ü"/>
              <a:defRPr/>
            </a:pPr>
            <a:r>
              <a:rPr lang="en-US" sz="2400" b="1" dirty="0"/>
              <a:t>Provide a safe and ergonomic handle </a:t>
            </a:r>
          </a:p>
          <a:p>
            <a:r>
              <a:rPr lang="en-CA" sz="2400" dirty="0"/>
              <a:t>      (maintaining hand/wrist in  neutral &amp; wide grip position) </a:t>
            </a:r>
            <a:r>
              <a:rPr lang="en-US" sz="2400" dirty="0"/>
              <a:t> </a:t>
            </a:r>
          </a:p>
          <a:p>
            <a:pPr marL="285744" indent="-285744">
              <a:buClr>
                <a:srgbClr val="00B0F0"/>
              </a:buClr>
              <a:buFont typeface="Wingdings" pitchFamily="2" charset="2"/>
              <a:buChar char="ü"/>
              <a:defRPr/>
            </a:pPr>
            <a:endParaRPr lang="en-US" dirty="0"/>
          </a:p>
          <a:p>
            <a:endParaRPr lang="en-CA" dirty="0">
              <a:solidFill>
                <a:srgbClr val="E7E6E6">
                  <a:lumMod val="50000"/>
                </a:srgbClr>
              </a:solidFill>
            </a:endParaRPr>
          </a:p>
        </p:txBody>
      </p:sp>
      <p:pic>
        <p:nvPicPr>
          <p:cNvPr id="7" name="Shape 381" descr="UrbanPoling_WHITELogo_Screen-RDD.01-01.png">
            <a:extLst>
              <a:ext uri="{FF2B5EF4-FFF2-40B4-BE49-F238E27FC236}">
                <a16:creationId xmlns:a16="http://schemas.microsoft.com/office/drawing/2014/main" id="{E9C07979-8805-6941-90EA-4BCA2CC048A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13571" y="5788307"/>
            <a:ext cx="1578429" cy="1069693"/>
          </a:xfrm>
          <a:prstGeom prst="rect">
            <a:avLst/>
          </a:prstGeom>
          <a:noFill/>
          <a:ln>
            <a:noFill/>
          </a:ln>
        </p:spPr>
      </p:pic>
      <p:sp>
        <p:nvSpPr>
          <p:cNvPr id="8" name="TextBox 7">
            <a:extLst>
              <a:ext uri="{FF2B5EF4-FFF2-40B4-BE49-F238E27FC236}">
                <a16:creationId xmlns:a16="http://schemas.microsoft.com/office/drawing/2014/main" id="{88D08E4E-A6D6-7A45-8D98-072586945BEA}"/>
              </a:ext>
            </a:extLst>
          </p:cNvPr>
          <p:cNvSpPr txBox="1"/>
          <p:nvPr/>
        </p:nvSpPr>
        <p:spPr>
          <a:xfrm>
            <a:off x="78698" y="5873386"/>
            <a:ext cx="6764194" cy="369332"/>
          </a:xfrm>
          <a:prstGeom prst="rect">
            <a:avLst/>
          </a:prstGeom>
          <a:solidFill>
            <a:srgbClr val="92D050"/>
          </a:solidFill>
        </p:spPr>
        <p:txBody>
          <a:bodyPr wrap="square" rtlCol="0">
            <a:spAutoFit/>
          </a:bodyPr>
          <a:lstStyle/>
          <a:p>
            <a:pPr algn="ctr"/>
            <a:r>
              <a:rPr lang="en-US" dirty="0"/>
              <a:t>1 Km (proper technique)= 1000 abdominal contractions </a:t>
            </a:r>
          </a:p>
        </p:txBody>
      </p:sp>
    </p:spTree>
    <p:extLst>
      <p:ext uri="{BB962C8B-B14F-4D97-AF65-F5344CB8AC3E}">
        <p14:creationId xmlns:p14="http://schemas.microsoft.com/office/powerpoint/2010/main" val="2233680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18 at 3.22.00 PM.png">
            <a:extLst>
              <a:ext uri="{FF2B5EF4-FFF2-40B4-BE49-F238E27FC236}">
                <a16:creationId xmlns:a16="http://schemas.microsoft.com/office/drawing/2014/main" id="{841A014C-0EAF-654F-89B8-E6E256A452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3410" y="1104430"/>
            <a:ext cx="8473104" cy="5247384"/>
          </a:xfrm>
          <a:prstGeom prst="rect">
            <a:avLst/>
          </a:prstGeom>
        </p:spPr>
      </p:pic>
      <p:sp>
        <p:nvSpPr>
          <p:cNvPr id="3" name="Rectangle 2">
            <a:extLst>
              <a:ext uri="{FF2B5EF4-FFF2-40B4-BE49-F238E27FC236}">
                <a16:creationId xmlns:a16="http://schemas.microsoft.com/office/drawing/2014/main" id="{CC86E658-EDFB-6148-88DA-A76CF8D2DF3B}"/>
              </a:ext>
            </a:extLst>
          </p:cNvPr>
          <p:cNvSpPr/>
          <p:nvPr/>
        </p:nvSpPr>
        <p:spPr>
          <a:xfrm>
            <a:off x="0" y="179614"/>
            <a:ext cx="8768441" cy="707886"/>
          </a:xfrm>
          <a:prstGeom prst="rect">
            <a:avLst/>
          </a:prstGeom>
        </p:spPr>
        <p:txBody>
          <a:bodyPr wrap="square">
            <a:spAutoFit/>
          </a:bodyPr>
          <a:lstStyle/>
          <a:p>
            <a:pPr algn="ctr"/>
            <a:r>
              <a:rPr lang="en-US" sz="3200" b="1" dirty="0">
                <a:solidFill>
                  <a:srgbClr val="00B050"/>
                </a:solidFill>
              </a:rPr>
              <a:t>World</a:t>
            </a:r>
            <a:r>
              <a:rPr lang="en-US" sz="3200" b="1" dirty="0"/>
              <a:t> </a:t>
            </a:r>
            <a:r>
              <a:rPr lang="en-US" sz="3200" b="1" dirty="0">
                <a:solidFill>
                  <a:srgbClr val="00B050"/>
                </a:solidFill>
              </a:rPr>
              <a:t>Confederation</a:t>
            </a:r>
            <a:r>
              <a:rPr lang="en-US" sz="3200" b="1" dirty="0"/>
              <a:t> </a:t>
            </a:r>
            <a:r>
              <a:rPr lang="en-US" sz="4000" b="1" dirty="0">
                <a:solidFill>
                  <a:srgbClr val="00B050"/>
                </a:solidFill>
              </a:rPr>
              <a:t>for</a:t>
            </a:r>
            <a:r>
              <a:rPr lang="en-US" sz="3200" b="1" dirty="0">
                <a:solidFill>
                  <a:srgbClr val="00B050"/>
                </a:solidFill>
              </a:rPr>
              <a:t> Physical Therapy </a:t>
            </a:r>
          </a:p>
        </p:txBody>
      </p:sp>
      <p:pic>
        <p:nvPicPr>
          <p:cNvPr id="4" name="Shape 381" descr="UrbanPoling_WHITELogo_Screen-RDD.01-01.png">
            <a:extLst>
              <a:ext uri="{FF2B5EF4-FFF2-40B4-BE49-F238E27FC236}">
                <a16:creationId xmlns:a16="http://schemas.microsoft.com/office/drawing/2014/main" id="{8D69D46D-90A2-CE42-A19A-18B0C26E1DB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17629" y="5747657"/>
            <a:ext cx="1774371" cy="1110343"/>
          </a:xfrm>
          <a:prstGeom prst="rect">
            <a:avLst/>
          </a:prstGeom>
          <a:noFill/>
          <a:ln>
            <a:noFill/>
          </a:ln>
        </p:spPr>
      </p:pic>
    </p:spTree>
    <p:extLst>
      <p:ext uri="{BB962C8B-B14F-4D97-AF65-F5344CB8AC3E}">
        <p14:creationId xmlns:p14="http://schemas.microsoft.com/office/powerpoint/2010/main" val="5054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B3DD-30FF-4049-9A1F-4C447F46B67D}"/>
              </a:ext>
            </a:extLst>
          </p:cNvPr>
          <p:cNvSpPr txBox="1">
            <a:spLocks/>
          </p:cNvSpPr>
          <p:nvPr/>
        </p:nvSpPr>
        <p:spPr>
          <a:xfrm>
            <a:off x="163285" y="212044"/>
            <a:ext cx="9290958" cy="735013"/>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dirty="0">
                <a:solidFill>
                  <a:srgbClr val="00B050"/>
                </a:solidFill>
              </a:rPr>
              <a:t>Why Be Moderate – When you can be intense?</a:t>
            </a:r>
          </a:p>
        </p:txBody>
      </p:sp>
      <p:pic>
        <p:nvPicPr>
          <p:cNvPr id="3" name="Picture 2" descr="Screen Shot 2017-10-12 at 4.44.18 PM.png">
            <a:extLst>
              <a:ext uri="{FF2B5EF4-FFF2-40B4-BE49-F238E27FC236}">
                <a16:creationId xmlns:a16="http://schemas.microsoft.com/office/drawing/2014/main" id="{640F95AE-048B-A042-A499-D10D78561D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69842" y="947057"/>
            <a:ext cx="3995289" cy="5600322"/>
          </a:xfrm>
          <a:prstGeom prst="rect">
            <a:avLst/>
          </a:prstGeom>
        </p:spPr>
      </p:pic>
      <p:pic>
        <p:nvPicPr>
          <p:cNvPr id="4" name="Picture 3" descr="Screen Shot 2017-10-12 at 4.44.10 PM.png">
            <a:extLst>
              <a:ext uri="{FF2B5EF4-FFF2-40B4-BE49-F238E27FC236}">
                <a16:creationId xmlns:a16="http://schemas.microsoft.com/office/drawing/2014/main" id="{2B8BE1F7-246F-6C4F-A7EB-751DA48FF5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462" y="1099457"/>
            <a:ext cx="3862907" cy="5447922"/>
          </a:xfrm>
          <a:prstGeom prst="rect">
            <a:avLst/>
          </a:prstGeom>
        </p:spPr>
      </p:pic>
      <p:sp>
        <p:nvSpPr>
          <p:cNvPr id="5" name="TextBox 4">
            <a:extLst>
              <a:ext uri="{FF2B5EF4-FFF2-40B4-BE49-F238E27FC236}">
                <a16:creationId xmlns:a16="http://schemas.microsoft.com/office/drawing/2014/main" id="{00F9BFD6-2CDC-B343-AF26-8510D8EF52E2}"/>
              </a:ext>
            </a:extLst>
          </p:cNvPr>
          <p:cNvSpPr txBox="1"/>
          <p:nvPr/>
        </p:nvSpPr>
        <p:spPr>
          <a:xfrm>
            <a:off x="2782715" y="2658112"/>
            <a:ext cx="1591213" cy="646331"/>
          </a:xfrm>
          <a:prstGeom prst="rect">
            <a:avLst/>
          </a:prstGeom>
          <a:noFill/>
        </p:spPr>
        <p:txBody>
          <a:bodyPr wrap="square" rtlCol="0">
            <a:spAutoFit/>
          </a:bodyPr>
          <a:lstStyle/>
          <a:p>
            <a:r>
              <a:rPr lang="en-CA" dirty="0"/>
              <a:t>15 Minute regular Walk</a:t>
            </a:r>
          </a:p>
        </p:txBody>
      </p:sp>
      <p:sp>
        <p:nvSpPr>
          <p:cNvPr id="6" name="TextBox 5">
            <a:extLst>
              <a:ext uri="{FF2B5EF4-FFF2-40B4-BE49-F238E27FC236}">
                <a16:creationId xmlns:a16="http://schemas.microsoft.com/office/drawing/2014/main" id="{930AB6F9-6C2B-CA47-8EC0-1E34A7AD5151}"/>
              </a:ext>
            </a:extLst>
          </p:cNvPr>
          <p:cNvSpPr txBox="1"/>
          <p:nvPr/>
        </p:nvSpPr>
        <p:spPr>
          <a:xfrm>
            <a:off x="8770457" y="2826940"/>
            <a:ext cx="1594674" cy="646331"/>
          </a:xfrm>
          <a:prstGeom prst="rect">
            <a:avLst/>
          </a:prstGeom>
          <a:noFill/>
        </p:spPr>
        <p:txBody>
          <a:bodyPr wrap="square" rtlCol="0">
            <a:spAutoFit/>
          </a:bodyPr>
          <a:lstStyle/>
          <a:p>
            <a:r>
              <a:rPr lang="en-CA" dirty="0"/>
              <a:t>15 Minute Nordic Walk</a:t>
            </a:r>
          </a:p>
        </p:txBody>
      </p:sp>
    </p:spTree>
    <p:extLst>
      <p:ext uri="{BB962C8B-B14F-4D97-AF65-F5344CB8AC3E}">
        <p14:creationId xmlns:p14="http://schemas.microsoft.com/office/powerpoint/2010/main" val="716729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984" y="231609"/>
            <a:ext cx="7772400" cy="1143000"/>
          </a:xfrm>
        </p:spPr>
        <p:txBody>
          <a:bodyPr/>
          <a:lstStyle/>
          <a:p>
            <a:r>
              <a:rPr lang="en-CA" dirty="0">
                <a:solidFill>
                  <a:srgbClr val="00B050"/>
                </a:solidFill>
              </a:rPr>
              <a:t>Benefits of NW FOR EVERYONE </a:t>
            </a:r>
            <a:endParaRPr lang="en-CA" baseline="30000" dirty="0">
              <a:solidFill>
                <a:srgbClr val="00B050"/>
              </a:solidFill>
            </a:endParaRPr>
          </a:p>
        </p:txBody>
      </p:sp>
      <p:sp>
        <p:nvSpPr>
          <p:cNvPr id="3" name="Content Placeholder 2"/>
          <p:cNvSpPr>
            <a:spLocks noGrp="1"/>
          </p:cNvSpPr>
          <p:nvPr>
            <p:ph idx="1"/>
          </p:nvPr>
        </p:nvSpPr>
        <p:spPr>
          <a:xfrm>
            <a:off x="473530" y="1189375"/>
            <a:ext cx="10194472" cy="5472682"/>
          </a:xfrm>
        </p:spPr>
        <p:txBody>
          <a:bodyPr>
            <a:normAutofit/>
          </a:bodyPr>
          <a:lstStyle/>
          <a:p>
            <a:r>
              <a:rPr lang="en-CA" sz="2600" dirty="0">
                <a:solidFill>
                  <a:schemeClr val="tx1"/>
                </a:solidFill>
              </a:rPr>
              <a:t>Nordic Walking is a combination of Aerobic Exercise and Resistance Exercise </a:t>
            </a:r>
          </a:p>
          <a:p>
            <a:r>
              <a:rPr lang="en-CA" sz="2600" dirty="0">
                <a:solidFill>
                  <a:srgbClr val="00B050"/>
                </a:solidFill>
              </a:rPr>
              <a:t>200+ Studies </a:t>
            </a:r>
            <a:r>
              <a:rPr lang="en-CA" sz="2600" dirty="0">
                <a:solidFill>
                  <a:schemeClr val="tx1"/>
                </a:solidFill>
              </a:rPr>
              <a:t>on the Benefits of Nordic Walking for an array of conditions including: </a:t>
            </a:r>
          </a:p>
          <a:p>
            <a:pPr lvl="1"/>
            <a:r>
              <a:rPr lang="en-CA" sz="2600" dirty="0">
                <a:solidFill>
                  <a:schemeClr val="tx1"/>
                </a:solidFill>
              </a:rPr>
              <a:t>Arthritis/Pre-Post Hip &amp; Knee </a:t>
            </a:r>
          </a:p>
          <a:p>
            <a:pPr lvl="1"/>
            <a:r>
              <a:rPr lang="en-CA" sz="2600" dirty="0">
                <a:solidFill>
                  <a:schemeClr val="tx1"/>
                </a:solidFill>
              </a:rPr>
              <a:t>Diabetes</a:t>
            </a:r>
          </a:p>
          <a:p>
            <a:pPr lvl="1"/>
            <a:r>
              <a:rPr lang="en-CA" sz="2600" dirty="0">
                <a:solidFill>
                  <a:schemeClr val="tx1"/>
                </a:solidFill>
              </a:rPr>
              <a:t>Parkinson's / Stroke/ ABI </a:t>
            </a:r>
          </a:p>
          <a:p>
            <a:pPr lvl="1"/>
            <a:r>
              <a:rPr lang="en-CA" sz="2600" dirty="0">
                <a:solidFill>
                  <a:schemeClr val="tx1"/>
                </a:solidFill>
              </a:rPr>
              <a:t>Spinal</a:t>
            </a:r>
          </a:p>
          <a:p>
            <a:r>
              <a:rPr lang="en-CA" sz="2600" dirty="0">
                <a:solidFill>
                  <a:srgbClr val="00B050"/>
                </a:solidFill>
              </a:rPr>
              <a:t>8 studies </a:t>
            </a:r>
            <a:r>
              <a:rPr lang="en-CA" sz="2600" dirty="0">
                <a:solidFill>
                  <a:schemeClr val="tx1"/>
                </a:solidFill>
              </a:rPr>
              <a:t>(published/ongoing) on the ACTIVATOR™ Poles specifically across Canada, United Kingdom and Australia </a:t>
            </a:r>
          </a:p>
          <a:p>
            <a:pPr marL="468630" lvl="1" indent="0">
              <a:buNone/>
            </a:pPr>
            <a:endParaRPr lang="en-CA" dirty="0">
              <a:solidFill>
                <a:schemeClr val="tx1"/>
              </a:solidFill>
            </a:endParaRPr>
          </a:p>
        </p:txBody>
      </p:sp>
      <p:pic>
        <p:nvPicPr>
          <p:cNvPr id="4" name="Picture 3" descr="company000031-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109"/>
            <a:ext cx="1357172" cy="762000"/>
          </a:xfrm>
          <a:prstGeom prst="rect">
            <a:avLst/>
          </a:prstGeom>
        </p:spPr>
      </p:pic>
      <p:sp>
        <p:nvSpPr>
          <p:cNvPr id="6" name="TextBox 5"/>
          <p:cNvSpPr txBox="1"/>
          <p:nvPr/>
        </p:nvSpPr>
        <p:spPr>
          <a:xfrm>
            <a:off x="5416050" y="3307097"/>
            <a:ext cx="5072338" cy="1569660"/>
          </a:xfrm>
          <a:prstGeom prst="rect">
            <a:avLst/>
          </a:prstGeom>
          <a:noFill/>
        </p:spPr>
        <p:txBody>
          <a:bodyPr wrap="square" rtlCol="0">
            <a:spAutoFit/>
          </a:bodyPr>
          <a:lstStyle/>
          <a:p>
            <a:pPr marL="800100" lvl="1" indent="-342900">
              <a:buClr>
                <a:schemeClr val="accent1"/>
              </a:buClr>
              <a:buFont typeface="Wingdings" charset="2"/>
              <a:buChar char="²"/>
            </a:pPr>
            <a:r>
              <a:rPr lang="en-CA" sz="2400" dirty="0"/>
              <a:t>Cardiac Health/Rehab </a:t>
            </a:r>
          </a:p>
          <a:p>
            <a:pPr marL="800100" lvl="1" indent="-342900">
              <a:buClr>
                <a:schemeClr val="accent1"/>
              </a:buClr>
              <a:buFont typeface="Wingdings" charset="2"/>
              <a:buChar char="²"/>
            </a:pPr>
            <a:r>
              <a:rPr lang="en-CA" sz="2400" dirty="0"/>
              <a:t>Breast Cancer Rehab</a:t>
            </a:r>
          </a:p>
          <a:p>
            <a:pPr marL="800100" lvl="1" indent="-342900">
              <a:buClr>
                <a:schemeClr val="accent1"/>
              </a:buClr>
              <a:buFont typeface="Wingdings" charset="2"/>
              <a:buChar char="²"/>
            </a:pPr>
            <a:r>
              <a:rPr lang="en-CA" sz="2400" dirty="0"/>
              <a:t>Weight Management </a:t>
            </a:r>
          </a:p>
          <a:p>
            <a:endParaRPr lang="en-CA" sz="2400" dirty="0"/>
          </a:p>
        </p:txBody>
      </p:sp>
      <p:pic>
        <p:nvPicPr>
          <p:cNvPr id="7" name="Shape 381" descr="UrbanPoling_WHITELogo_Screen-RDD.01-01.png">
            <a:extLst>
              <a:ext uri="{FF2B5EF4-FFF2-40B4-BE49-F238E27FC236}">
                <a16:creationId xmlns:a16="http://schemas.microsoft.com/office/drawing/2014/main" id="{676DEB95-3B07-6947-B478-6211E4904FA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2402913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EF3C6-E460-0B4E-B3A2-6574EFC6C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87" y="0"/>
            <a:ext cx="9987167" cy="6858000"/>
          </a:xfrm>
          <a:prstGeom prst="rect">
            <a:avLst/>
          </a:prstGeom>
        </p:spPr>
      </p:pic>
      <p:pic>
        <p:nvPicPr>
          <p:cNvPr id="3" name="Shape 381" descr="UrbanPoling_WHITELogo_Screen-RDD.01-01.png">
            <a:extLst>
              <a:ext uri="{FF2B5EF4-FFF2-40B4-BE49-F238E27FC236}">
                <a16:creationId xmlns:a16="http://schemas.microsoft.com/office/drawing/2014/main" id="{D15132B7-8086-3644-88DD-E163F0A17CA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450286" y="5829300"/>
            <a:ext cx="1862591" cy="1028700"/>
          </a:xfrm>
          <a:prstGeom prst="rect">
            <a:avLst/>
          </a:prstGeom>
          <a:noFill/>
          <a:ln>
            <a:noFill/>
          </a:ln>
        </p:spPr>
      </p:pic>
    </p:spTree>
    <p:extLst>
      <p:ext uri="{BB962C8B-B14F-4D97-AF65-F5344CB8AC3E}">
        <p14:creationId xmlns:p14="http://schemas.microsoft.com/office/powerpoint/2010/main" val="31193326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38069256EDA341A0770746EA105FD1" ma:contentTypeVersion="10" ma:contentTypeDescription="Create a new document." ma:contentTypeScope="" ma:versionID="ac5fa52a20d3e6bd1f0dc409e1691c1f">
  <xsd:schema xmlns:xsd="http://www.w3.org/2001/XMLSchema" xmlns:xs="http://www.w3.org/2001/XMLSchema" xmlns:p="http://schemas.microsoft.com/office/2006/metadata/properties" xmlns:ns2="7d94e310-4b2a-4cc1-ac3b-0e06d9bf93e2" xmlns:ns3="1e151ba6-cf09-4900-8c15-b56395b9053d" targetNamespace="http://schemas.microsoft.com/office/2006/metadata/properties" ma:root="true" ma:fieldsID="2fd00cc8aad1d301c1129f0f266b40cc" ns2:_="" ns3:_="">
    <xsd:import namespace="7d94e310-4b2a-4cc1-ac3b-0e06d9bf93e2"/>
    <xsd:import namespace="1e151ba6-cf09-4900-8c15-b56395b905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EventHashCode" minOccurs="0"/>
                <xsd:element ref="ns2:MediaServiceGenerationTim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4e310-4b2a-4cc1-ac3b-0e06d9bf93e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151ba6-cf09-4900-8c15-b56395b905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A5450B-61B8-4021-A047-60EA917C4170}">
  <ds:schemaRefs>
    <ds:schemaRef ds:uri="http://schemas.microsoft.com/sharepoint/v3/contenttype/forms"/>
  </ds:schemaRefs>
</ds:datastoreItem>
</file>

<file path=customXml/itemProps2.xml><?xml version="1.0" encoding="utf-8"?>
<ds:datastoreItem xmlns:ds="http://schemas.openxmlformats.org/officeDocument/2006/customXml" ds:itemID="{A9C1AF9F-8877-4779-8BD6-92CA312F1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4e310-4b2a-4cc1-ac3b-0e06d9bf93e2"/>
    <ds:schemaRef ds:uri="1e151ba6-cf09-4900-8c15-b56395b905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D50F78-DC05-48A0-BEFB-536F52D53E66}">
  <ds:schemaRefs>
    <ds:schemaRef ds:uri="http://purl.org/dc/terms/"/>
    <ds:schemaRef ds:uri="http://schemas.openxmlformats.org/package/2006/metadata/core-properties"/>
    <ds:schemaRef ds:uri="http://schemas.microsoft.com/office/2006/metadata/properties"/>
    <ds:schemaRef ds:uri="1e151ba6-cf09-4900-8c15-b56395b9053d"/>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7d94e310-4b2a-4cc1-ac3b-0e06d9bf93e2"/>
  </ds:schemaRefs>
</ds:datastoreItem>
</file>

<file path=docProps/app.xml><?xml version="1.0" encoding="utf-8"?>
<Properties xmlns="http://schemas.openxmlformats.org/officeDocument/2006/extended-properties" xmlns:vt="http://schemas.openxmlformats.org/officeDocument/2006/docPropsVTypes">
  <Template>{ED67C2F4-5B34-0F4E-854D-0B91583D5378}tf10001060</Template>
  <TotalTime>1237</TotalTime>
  <Words>1046</Words>
  <Application>Microsoft Office PowerPoint</Application>
  <PresentationFormat>Widescreen</PresentationFormat>
  <Paragraphs>102</Paragraphs>
  <Slides>17</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Mangal</vt:lpstr>
      <vt:lpstr>Trebuchet MS</vt:lpstr>
      <vt:lpstr>Wingdings</vt:lpstr>
      <vt:lpstr>Wingdings 3</vt:lpstr>
      <vt:lpstr>Facet</vt:lpstr>
      <vt:lpstr>Urban Poling An Introduction to the Sport and its Benefits for Mental Health  </vt:lpstr>
      <vt:lpstr>What is Urban Poling ?</vt:lpstr>
      <vt:lpstr>PowerPoint Presentation</vt:lpstr>
      <vt:lpstr>PowerPoint Presentation</vt:lpstr>
      <vt:lpstr>PowerPoint Presentation</vt:lpstr>
      <vt:lpstr>PowerPoint Presentation</vt:lpstr>
      <vt:lpstr>PowerPoint Presentation</vt:lpstr>
      <vt:lpstr>Benefits of NW FOR EVERYONE </vt:lpstr>
      <vt:lpstr>PowerPoint Presentation</vt:lpstr>
      <vt:lpstr>PowerPoint Presentation</vt:lpstr>
      <vt:lpstr>Prevalence of Mental Health in Adolescence and Young Adulthood – Why look to exercise</vt:lpstr>
      <vt:lpstr>Exercise &amp; Mental Health </vt:lpstr>
      <vt:lpstr>Mood walks program: Kawartha Sexual Assault Centre Peterborough, ON </vt:lpstr>
      <vt:lpstr>CHAT CLINIC</vt:lpstr>
      <vt:lpstr>High River, Alberta-École Joe Clark School  </vt:lpstr>
      <vt:lpstr>Winnipeg-Lois Riel School District </vt:lpstr>
      <vt:lpstr>Thank you ! If you would like to learn more-visit www.urbanpoling.com Questions? gabriella@urbanpoling.com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Poling</dc:title>
  <dc:creator>Gabby Denino</dc:creator>
  <cp:lastModifiedBy>Adam Sharpe</cp:lastModifiedBy>
  <cp:revision>14</cp:revision>
  <dcterms:created xsi:type="dcterms:W3CDTF">2019-02-11T20:08:04Z</dcterms:created>
  <dcterms:modified xsi:type="dcterms:W3CDTF">2019-02-26T17:05:40Z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0x0101004938069256EDA341A0770746EA105FD1</vt:lpwstr>
  </property>
</Properties>
</file>